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7"/>
  </p:notesMasterIdLst>
  <p:sldIdLst>
    <p:sldId id="355" r:id="rId2"/>
    <p:sldId id="352" r:id="rId3"/>
    <p:sldId id="353" r:id="rId4"/>
    <p:sldId id="354" r:id="rId5"/>
    <p:sldId id="343" r:id="rId6"/>
    <p:sldId id="344" r:id="rId7"/>
    <p:sldId id="345" r:id="rId8"/>
    <p:sldId id="346" r:id="rId9"/>
    <p:sldId id="347" r:id="rId10"/>
    <p:sldId id="348" r:id="rId11"/>
    <p:sldId id="349" r:id="rId12"/>
    <p:sldId id="350" r:id="rId13"/>
    <p:sldId id="351" r:id="rId14"/>
    <p:sldId id="375" r:id="rId15"/>
    <p:sldId id="257" r:id="rId16"/>
    <p:sldId id="333" r:id="rId17"/>
    <p:sldId id="368" r:id="rId18"/>
    <p:sldId id="326" r:id="rId19"/>
    <p:sldId id="327" r:id="rId20"/>
    <p:sldId id="328" r:id="rId21"/>
    <p:sldId id="330" r:id="rId22"/>
    <p:sldId id="329" r:id="rId23"/>
    <p:sldId id="331" r:id="rId24"/>
    <p:sldId id="332" r:id="rId25"/>
    <p:sldId id="334" r:id="rId26"/>
    <p:sldId id="356" r:id="rId27"/>
    <p:sldId id="336" r:id="rId28"/>
    <p:sldId id="359" r:id="rId29"/>
    <p:sldId id="357" r:id="rId30"/>
    <p:sldId id="337" r:id="rId31"/>
    <p:sldId id="338" r:id="rId32"/>
    <p:sldId id="360" r:id="rId33"/>
    <p:sldId id="361" r:id="rId34"/>
    <p:sldId id="340" r:id="rId35"/>
    <p:sldId id="362" r:id="rId36"/>
    <p:sldId id="363" r:id="rId37"/>
    <p:sldId id="364" r:id="rId38"/>
    <p:sldId id="365" r:id="rId39"/>
    <p:sldId id="366" r:id="rId40"/>
    <p:sldId id="367" r:id="rId41"/>
    <p:sldId id="369" r:id="rId42"/>
    <p:sldId id="370" r:id="rId43"/>
    <p:sldId id="374" r:id="rId44"/>
    <p:sldId id="371" r:id="rId45"/>
    <p:sldId id="372" r:id="rId46"/>
    <p:sldId id="373" r:id="rId47"/>
    <p:sldId id="387" r:id="rId48"/>
    <p:sldId id="383" r:id="rId49"/>
    <p:sldId id="384" r:id="rId50"/>
    <p:sldId id="385" r:id="rId51"/>
    <p:sldId id="386" r:id="rId52"/>
    <p:sldId id="377" r:id="rId53"/>
    <p:sldId id="388" r:id="rId54"/>
    <p:sldId id="389" r:id="rId55"/>
    <p:sldId id="390" r:id="rId56"/>
    <p:sldId id="382" r:id="rId57"/>
    <p:sldId id="392" r:id="rId58"/>
    <p:sldId id="406" r:id="rId59"/>
    <p:sldId id="407" r:id="rId60"/>
    <p:sldId id="408" r:id="rId61"/>
    <p:sldId id="409" r:id="rId62"/>
    <p:sldId id="410" r:id="rId63"/>
    <p:sldId id="411" r:id="rId64"/>
    <p:sldId id="413" r:id="rId65"/>
    <p:sldId id="414" r:id="rId66"/>
    <p:sldId id="415" r:id="rId67"/>
    <p:sldId id="416" r:id="rId68"/>
    <p:sldId id="391" r:id="rId69"/>
    <p:sldId id="393" r:id="rId70"/>
    <p:sldId id="378" r:id="rId71"/>
    <p:sldId id="379" r:id="rId72"/>
    <p:sldId id="394" r:id="rId73"/>
    <p:sldId id="395" r:id="rId74"/>
    <p:sldId id="396" r:id="rId75"/>
    <p:sldId id="397" r:id="rId76"/>
    <p:sldId id="398" r:id="rId77"/>
    <p:sldId id="399" r:id="rId78"/>
    <p:sldId id="400" r:id="rId79"/>
    <p:sldId id="401" r:id="rId80"/>
    <p:sldId id="403" r:id="rId81"/>
    <p:sldId id="402" r:id="rId82"/>
    <p:sldId id="404" r:id="rId83"/>
    <p:sldId id="405" r:id="rId84"/>
    <p:sldId id="428" r:id="rId85"/>
    <p:sldId id="429" r:id="rId86"/>
    <p:sldId id="430" r:id="rId87"/>
    <p:sldId id="431" r:id="rId88"/>
    <p:sldId id="432" r:id="rId89"/>
    <p:sldId id="433" r:id="rId90"/>
    <p:sldId id="434" r:id="rId91"/>
    <p:sldId id="435" r:id="rId92"/>
    <p:sldId id="436" r:id="rId93"/>
    <p:sldId id="437" r:id="rId94"/>
    <p:sldId id="438" r:id="rId95"/>
    <p:sldId id="439" r:id="rId9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83422" autoAdjust="0"/>
  </p:normalViewPr>
  <p:slideViewPr>
    <p:cSldViewPr snapToGrid="0">
      <p:cViewPr varScale="1">
        <p:scale>
          <a:sx n="87" d="100"/>
          <a:sy n="87" d="100"/>
        </p:scale>
        <p:origin x="4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89D511-5BC4-41AE-A063-B26B4EFE5A31}" type="datetimeFigureOut">
              <a:rPr lang="en-US" smtClean="0"/>
              <a:t>8/18/2017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0DA04-A8A4-4E22-9862-7510FEDC8622}" type="slidenum">
              <a:rPr lang="en-US" smtClean="0"/>
              <a:t>‹#›</a:t>
            </a:fld>
            <a:endParaRPr lang="en-US"/>
          </a:p>
        </p:txBody>
      </p:sp>
    </p:spTree>
    <p:extLst>
      <p:ext uri="{BB962C8B-B14F-4D97-AF65-F5344CB8AC3E}">
        <p14:creationId xmlns:p14="http://schemas.microsoft.com/office/powerpoint/2010/main" val="531207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dirty="0"/>
              <a:t>Make better location-related decisions. </a:t>
            </a:r>
          </a:p>
          <a:p>
            <a:pPr lvl="1" fontAlgn="base"/>
            <a:r>
              <a:rPr lang="en-US" dirty="0"/>
              <a:t>Ex. Site selection, resource allocations, or delivery times</a:t>
            </a:r>
          </a:p>
          <a:p>
            <a:pPr lvl="0" fontAlgn="base"/>
            <a:r>
              <a:rPr lang="en-US" dirty="0"/>
              <a:t>Improve understanding</a:t>
            </a:r>
          </a:p>
          <a:p>
            <a:pPr lvl="1" fontAlgn="base"/>
            <a:r>
              <a:rPr lang="en-US" dirty="0"/>
              <a:t>Gain insight into patterns not easily interpreted through tables or charts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dirty="0"/>
              <a:t>Map paradigm is a familiar environment to most users.</a:t>
            </a:r>
          </a:p>
          <a:p>
            <a:pPr lvl="0" fontAlgn="base"/>
            <a:r>
              <a:rPr lang="en-US" dirty="0"/>
              <a:t>Increase productivity</a:t>
            </a:r>
          </a:p>
          <a:p>
            <a:pPr lvl="1" fontAlgn="base"/>
            <a:r>
              <a:rPr lang="en-US" dirty="0"/>
              <a:t>Enable any Qlik user to easily add rich, interactive geo visualizations to their Qlik apps. </a:t>
            </a:r>
          </a:p>
          <a:p>
            <a:endParaRPr lang="en-US" dirty="0"/>
          </a:p>
        </p:txBody>
      </p:sp>
      <p:sp>
        <p:nvSpPr>
          <p:cNvPr id="4" name="Slide Number Placeholder 3"/>
          <p:cNvSpPr>
            <a:spLocks noGrp="1"/>
          </p:cNvSpPr>
          <p:nvPr>
            <p:ph type="sldNum" sz="quarter" idx="10"/>
          </p:nvPr>
        </p:nvSpPr>
        <p:spPr/>
        <p:txBody>
          <a:bodyPr/>
          <a:lstStyle/>
          <a:p>
            <a:fld id="{CD3A82E7-4497-452C-9433-7AEBA8E3AB63}" type="slidenum">
              <a:rPr lang="en-US" smtClean="0"/>
              <a:t>2</a:t>
            </a:fld>
            <a:endParaRPr lang="en-US"/>
          </a:p>
        </p:txBody>
      </p:sp>
    </p:spTree>
    <p:extLst>
      <p:ext uri="{BB962C8B-B14F-4D97-AF65-F5344CB8AC3E}">
        <p14:creationId xmlns:p14="http://schemas.microsoft.com/office/powerpoint/2010/main" val="4132503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62</a:t>
            </a:fld>
            <a:endParaRPr lang="en-US"/>
          </a:p>
        </p:txBody>
      </p:sp>
    </p:spTree>
    <p:extLst>
      <p:ext uri="{BB962C8B-B14F-4D97-AF65-F5344CB8AC3E}">
        <p14:creationId xmlns:p14="http://schemas.microsoft.com/office/powerpoint/2010/main" val="2163756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63</a:t>
            </a:fld>
            <a:endParaRPr lang="en-US"/>
          </a:p>
        </p:txBody>
      </p:sp>
    </p:spTree>
    <p:extLst>
      <p:ext uri="{BB962C8B-B14F-4D97-AF65-F5344CB8AC3E}">
        <p14:creationId xmlns:p14="http://schemas.microsoft.com/office/powerpoint/2010/main" val="509973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64</a:t>
            </a:fld>
            <a:endParaRPr lang="en-US"/>
          </a:p>
        </p:txBody>
      </p:sp>
    </p:spTree>
    <p:extLst>
      <p:ext uri="{BB962C8B-B14F-4D97-AF65-F5344CB8AC3E}">
        <p14:creationId xmlns:p14="http://schemas.microsoft.com/office/powerpoint/2010/main" val="2077473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65</a:t>
            </a:fld>
            <a:endParaRPr lang="en-US"/>
          </a:p>
        </p:txBody>
      </p:sp>
    </p:spTree>
    <p:extLst>
      <p:ext uri="{BB962C8B-B14F-4D97-AF65-F5344CB8AC3E}">
        <p14:creationId xmlns:p14="http://schemas.microsoft.com/office/powerpoint/2010/main" val="3094343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66</a:t>
            </a:fld>
            <a:endParaRPr lang="en-US"/>
          </a:p>
        </p:txBody>
      </p:sp>
    </p:spTree>
    <p:extLst>
      <p:ext uri="{BB962C8B-B14F-4D97-AF65-F5344CB8AC3E}">
        <p14:creationId xmlns:p14="http://schemas.microsoft.com/office/powerpoint/2010/main" val="803049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67</a:t>
            </a:fld>
            <a:endParaRPr lang="en-US"/>
          </a:p>
        </p:txBody>
      </p:sp>
    </p:spTree>
    <p:extLst>
      <p:ext uri="{BB962C8B-B14F-4D97-AF65-F5344CB8AC3E}">
        <p14:creationId xmlns:p14="http://schemas.microsoft.com/office/powerpoint/2010/main" val="942804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69</a:t>
            </a:fld>
            <a:endParaRPr lang="en-US"/>
          </a:p>
        </p:txBody>
      </p:sp>
    </p:spTree>
    <p:extLst>
      <p:ext uri="{BB962C8B-B14F-4D97-AF65-F5344CB8AC3E}">
        <p14:creationId xmlns:p14="http://schemas.microsoft.com/office/powerpoint/2010/main" val="1251595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78</a:t>
            </a:fld>
            <a:endParaRPr lang="en-US"/>
          </a:p>
        </p:txBody>
      </p:sp>
    </p:spTree>
    <p:extLst>
      <p:ext uri="{BB962C8B-B14F-4D97-AF65-F5344CB8AC3E}">
        <p14:creationId xmlns:p14="http://schemas.microsoft.com/office/powerpoint/2010/main" val="2212438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79</a:t>
            </a:fld>
            <a:endParaRPr lang="en-US"/>
          </a:p>
        </p:txBody>
      </p:sp>
    </p:spTree>
    <p:extLst>
      <p:ext uri="{BB962C8B-B14F-4D97-AF65-F5344CB8AC3E}">
        <p14:creationId xmlns:p14="http://schemas.microsoft.com/office/powerpoint/2010/main" val="965279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80</a:t>
            </a:fld>
            <a:endParaRPr lang="en-US"/>
          </a:p>
        </p:txBody>
      </p:sp>
    </p:spTree>
    <p:extLst>
      <p:ext uri="{BB962C8B-B14F-4D97-AF65-F5344CB8AC3E}">
        <p14:creationId xmlns:p14="http://schemas.microsoft.com/office/powerpoint/2010/main" val="370808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53</a:t>
            </a:fld>
            <a:endParaRPr lang="en-US"/>
          </a:p>
        </p:txBody>
      </p:sp>
    </p:spTree>
    <p:extLst>
      <p:ext uri="{BB962C8B-B14F-4D97-AF65-F5344CB8AC3E}">
        <p14:creationId xmlns:p14="http://schemas.microsoft.com/office/powerpoint/2010/main" val="331977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81</a:t>
            </a:fld>
            <a:endParaRPr lang="en-US"/>
          </a:p>
        </p:txBody>
      </p:sp>
    </p:spTree>
    <p:extLst>
      <p:ext uri="{BB962C8B-B14F-4D97-AF65-F5344CB8AC3E}">
        <p14:creationId xmlns:p14="http://schemas.microsoft.com/office/powerpoint/2010/main" val="1228157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82</a:t>
            </a:fld>
            <a:endParaRPr lang="en-US"/>
          </a:p>
        </p:txBody>
      </p:sp>
    </p:spTree>
    <p:extLst>
      <p:ext uri="{BB962C8B-B14F-4D97-AF65-F5344CB8AC3E}">
        <p14:creationId xmlns:p14="http://schemas.microsoft.com/office/powerpoint/2010/main" val="1588040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83</a:t>
            </a:fld>
            <a:endParaRPr lang="en-US"/>
          </a:p>
        </p:txBody>
      </p:sp>
    </p:spTree>
    <p:extLst>
      <p:ext uri="{BB962C8B-B14F-4D97-AF65-F5344CB8AC3E}">
        <p14:creationId xmlns:p14="http://schemas.microsoft.com/office/powerpoint/2010/main" val="434757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85</a:t>
            </a:fld>
            <a:endParaRPr lang="en-US"/>
          </a:p>
        </p:txBody>
      </p:sp>
    </p:spTree>
    <p:extLst>
      <p:ext uri="{BB962C8B-B14F-4D97-AF65-F5344CB8AC3E}">
        <p14:creationId xmlns:p14="http://schemas.microsoft.com/office/powerpoint/2010/main" val="68546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54</a:t>
            </a:fld>
            <a:endParaRPr lang="en-US"/>
          </a:p>
        </p:txBody>
      </p:sp>
    </p:spTree>
    <p:extLst>
      <p:ext uri="{BB962C8B-B14F-4D97-AF65-F5344CB8AC3E}">
        <p14:creationId xmlns:p14="http://schemas.microsoft.com/office/powerpoint/2010/main" val="148421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55</a:t>
            </a:fld>
            <a:endParaRPr lang="en-US"/>
          </a:p>
        </p:txBody>
      </p:sp>
    </p:spTree>
    <p:extLst>
      <p:ext uri="{BB962C8B-B14F-4D97-AF65-F5344CB8AC3E}">
        <p14:creationId xmlns:p14="http://schemas.microsoft.com/office/powerpoint/2010/main" val="3473839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57</a:t>
            </a:fld>
            <a:endParaRPr lang="en-US"/>
          </a:p>
        </p:txBody>
      </p:sp>
    </p:spTree>
    <p:extLst>
      <p:ext uri="{BB962C8B-B14F-4D97-AF65-F5344CB8AC3E}">
        <p14:creationId xmlns:p14="http://schemas.microsoft.com/office/powerpoint/2010/main" val="3866852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58</a:t>
            </a:fld>
            <a:endParaRPr lang="en-US"/>
          </a:p>
        </p:txBody>
      </p:sp>
    </p:spTree>
    <p:extLst>
      <p:ext uri="{BB962C8B-B14F-4D97-AF65-F5344CB8AC3E}">
        <p14:creationId xmlns:p14="http://schemas.microsoft.com/office/powerpoint/2010/main" val="251750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59</a:t>
            </a:fld>
            <a:endParaRPr lang="en-US"/>
          </a:p>
        </p:txBody>
      </p:sp>
    </p:spTree>
    <p:extLst>
      <p:ext uri="{BB962C8B-B14F-4D97-AF65-F5344CB8AC3E}">
        <p14:creationId xmlns:p14="http://schemas.microsoft.com/office/powerpoint/2010/main" val="4016884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60</a:t>
            </a:fld>
            <a:endParaRPr lang="en-US"/>
          </a:p>
        </p:txBody>
      </p:sp>
    </p:spTree>
    <p:extLst>
      <p:ext uri="{BB962C8B-B14F-4D97-AF65-F5344CB8AC3E}">
        <p14:creationId xmlns:p14="http://schemas.microsoft.com/office/powerpoint/2010/main" val="308988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DA04-A8A4-4E22-9862-7510FEDC8622}" type="slidenum">
              <a:rPr lang="en-US" smtClean="0"/>
              <a:t>61</a:t>
            </a:fld>
            <a:endParaRPr lang="en-US"/>
          </a:p>
        </p:txBody>
      </p:sp>
    </p:spTree>
    <p:extLst>
      <p:ext uri="{BB962C8B-B14F-4D97-AF65-F5344CB8AC3E}">
        <p14:creationId xmlns:p14="http://schemas.microsoft.com/office/powerpoint/2010/main" val="2438038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788" r="17441"/>
          <a:stretch/>
        </p:blipFill>
        <p:spPr>
          <a:xfrm>
            <a:off x="1807" y="1"/>
            <a:ext cx="12313920" cy="6857999"/>
          </a:xfrm>
          <a:prstGeom prst="rect">
            <a:avLst/>
          </a:prstGeom>
        </p:spPr>
      </p:pic>
      <p:pic>
        <p:nvPicPr>
          <p:cNvPr id="14" name="Picture 13"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0204" y="1678611"/>
            <a:ext cx="2633472" cy="640080"/>
          </a:xfrm>
          <a:prstGeom prst="rect">
            <a:avLst/>
          </a:prstGeom>
        </p:spPr>
      </p:pic>
      <p:sp>
        <p:nvSpPr>
          <p:cNvPr id="15" name="Title 1"/>
          <p:cNvSpPr>
            <a:spLocks noGrp="1"/>
          </p:cNvSpPr>
          <p:nvPr>
            <p:ph type="ctrTitle" hasCustomPrompt="1"/>
          </p:nvPr>
        </p:nvSpPr>
        <p:spPr>
          <a:xfrm>
            <a:off x="6411928" y="2710422"/>
            <a:ext cx="5780073" cy="738664"/>
          </a:xfrm>
          <a:prstGeom prst="rect">
            <a:avLst/>
          </a:prstGeom>
        </p:spPr>
        <p:txBody>
          <a:bodyPr wrap="square" lIns="0" tIns="0" rIns="0" bIns="0" anchor="b" anchorCtr="0">
            <a:spAutoFit/>
          </a:bodyPr>
          <a:lstStyle>
            <a:lvl1pPr algn="l">
              <a:lnSpc>
                <a:spcPct val="100000"/>
              </a:lnSpc>
              <a:defRPr sz="2400" b="1" baseline="0">
                <a:solidFill>
                  <a:schemeClr val="tx1"/>
                </a:solidFill>
              </a:defRPr>
            </a:lvl1pPr>
          </a:lstStyle>
          <a:p>
            <a:r>
              <a:rPr lang="en-US" dirty="0"/>
              <a:t>Presentation Title Here</a:t>
            </a:r>
            <a:br>
              <a:rPr lang="en-US" dirty="0"/>
            </a:br>
            <a:r>
              <a:rPr lang="en-US" dirty="0"/>
              <a:t>and Here</a:t>
            </a:r>
          </a:p>
        </p:txBody>
      </p:sp>
      <p:sp>
        <p:nvSpPr>
          <p:cNvPr id="16" name="Text Placeholder 14"/>
          <p:cNvSpPr>
            <a:spLocks noGrp="1"/>
          </p:cNvSpPr>
          <p:nvPr>
            <p:ph type="body" sz="quarter" idx="10" hasCustomPrompt="1"/>
          </p:nvPr>
        </p:nvSpPr>
        <p:spPr>
          <a:xfrm>
            <a:off x="6411928" y="3549089"/>
            <a:ext cx="5780073" cy="246221"/>
          </a:xfrm>
          <a:prstGeom prst="rect">
            <a:avLst/>
          </a:prstGeom>
        </p:spPr>
        <p:txBody>
          <a:bodyPr wrap="square" lIns="0" tIns="0" rIns="0" bIns="0">
            <a:spAutoFit/>
          </a:bodyPr>
          <a:lstStyle>
            <a:lvl1pPr marL="0" indent="0">
              <a:buNone/>
              <a:defRPr sz="16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Subhead</a:t>
            </a:r>
          </a:p>
        </p:txBody>
      </p:sp>
      <p:sp>
        <p:nvSpPr>
          <p:cNvPr id="17" name="Text Placeholder 18"/>
          <p:cNvSpPr>
            <a:spLocks noGrp="1"/>
          </p:cNvSpPr>
          <p:nvPr>
            <p:ph type="body" sz="quarter" idx="11" hasCustomPrompt="1"/>
          </p:nvPr>
        </p:nvSpPr>
        <p:spPr>
          <a:xfrm>
            <a:off x="6411932" y="4672763"/>
            <a:ext cx="3379569" cy="215444"/>
          </a:xfrm>
          <a:prstGeom prst="rect">
            <a:avLst/>
          </a:prstGeom>
        </p:spPr>
        <p:txBody>
          <a:bodyPr wrap="square"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Name of Presenter</a:t>
            </a:r>
          </a:p>
        </p:txBody>
      </p:sp>
      <p:sp>
        <p:nvSpPr>
          <p:cNvPr id="19" name="Text Placeholder 18"/>
          <p:cNvSpPr>
            <a:spLocks noGrp="1"/>
          </p:cNvSpPr>
          <p:nvPr>
            <p:ph type="body" sz="quarter" idx="12" hasCustomPrompt="1"/>
          </p:nvPr>
        </p:nvSpPr>
        <p:spPr>
          <a:xfrm>
            <a:off x="6411932" y="5033579"/>
            <a:ext cx="3379569" cy="215444"/>
          </a:xfrm>
          <a:prstGeom prst="rect">
            <a:avLst/>
          </a:prstGeom>
        </p:spPr>
        <p:txBody>
          <a:bodyPr wrap="square"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00 Month, 2015</a:t>
            </a:r>
          </a:p>
        </p:txBody>
      </p:sp>
    </p:spTree>
    <p:extLst>
      <p:ext uri="{BB962C8B-B14F-4D97-AF65-F5344CB8AC3E}">
        <p14:creationId xmlns:p14="http://schemas.microsoft.com/office/powerpoint/2010/main" val="1657744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TEXT_B">
    <p:spTree>
      <p:nvGrpSpPr>
        <p:cNvPr id="1" name=""/>
        <p:cNvGrpSpPr/>
        <p:nvPr/>
      </p:nvGrpSpPr>
      <p:grpSpPr>
        <a:xfrm>
          <a:off x="0" y="0"/>
          <a:ext cx="0" cy="0"/>
          <a:chOff x="0" y="0"/>
          <a:chExt cx="0" cy="0"/>
        </a:xfrm>
      </p:grpSpPr>
      <p:sp>
        <p:nvSpPr>
          <p:cNvPr id="10" name="Text Placeholder 4"/>
          <p:cNvSpPr>
            <a:spLocks noGrp="1"/>
          </p:cNvSpPr>
          <p:nvPr>
            <p:ph type="body" sz="quarter" idx="11" hasCustomPrompt="1"/>
          </p:nvPr>
        </p:nvSpPr>
        <p:spPr>
          <a:xfrm>
            <a:off x="1017604" y="1660800"/>
            <a:ext cx="4905601" cy="1889748"/>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sp>
        <p:nvSpPr>
          <p:cNvPr id="12" name="Text Placeholder 4"/>
          <p:cNvSpPr>
            <a:spLocks noGrp="1"/>
          </p:cNvSpPr>
          <p:nvPr>
            <p:ph type="body" sz="quarter" idx="16" hasCustomPrompt="1"/>
          </p:nvPr>
        </p:nvSpPr>
        <p:spPr>
          <a:xfrm>
            <a:off x="6384004" y="1660800"/>
            <a:ext cx="4915201" cy="1889748"/>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pic>
        <p:nvPicPr>
          <p:cNvPr id="6" name="Picture 5" descr="Qlik_L01_PPT_-06.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30938" y="3"/>
            <a:ext cx="1762313" cy="1443533"/>
          </a:xfrm>
          <a:prstGeom prst="rect">
            <a:avLst/>
          </a:prstGeom>
        </p:spPr>
      </p:pic>
      <p:sp>
        <p:nvSpPr>
          <p:cNvPr id="9" name="TextBox 8"/>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8"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11" name="Picture 10"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190456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HART SLIDE_CENTERED">
    <p:spTree>
      <p:nvGrpSpPr>
        <p:cNvPr id="1" name=""/>
        <p:cNvGrpSpPr/>
        <p:nvPr/>
      </p:nvGrpSpPr>
      <p:grpSpPr>
        <a:xfrm>
          <a:off x="0" y="0"/>
          <a:ext cx="0" cy="0"/>
          <a:chOff x="0" y="0"/>
          <a:chExt cx="0" cy="0"/>
        </a:xfrm>
      </p:grpSpPr>
      <p:pic>
        <p:nvPicPr>
          <p:cNvPr id="18" name="Picture 17" descr="Circles_BottomRigh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19734" y="5454810"/>
            <a:ext cx="2486012" cy="1412010"/>
          </a:xfrm>
          <a:prstGeom prst="rect">
            <a:avLst/>
          </a:prstGeom>
        </p:spPr>
      </p:pic>
      <p:sp>
        <p:nvSpPr>
          <p:cNvPr id="7" name="Chart Placeholder 5"/>
          <p:cNvSpPr>
            <a:spLocks noGrp="1"/>
          </p:cNvSpPr>
          <p:nvPr>
            <p:ph type="chart" sz="quarter" idx="10" hasCustomPrompt="1"/>
          </p:nvPr>
        </p:nvSpPr>
        <p:spPr>
          <a:xfrm>
            <a:off x="3617384" y="1837178"/>
            <a:ext cx="4902200" cy="3676651"/>
          </a:xfrm>
          <a:prstGeom prst="rect">
            <a:avLst/>
          </a:prstGeom>
        </p:spPr>
        <p:txBody>
          <a:bodyPr vert="horz" anchor="ctr" anchorCtr="0"/>
          <a:lstStyle>
            <a:lvl1pPr marL="0" indent="0" algn="ctr">
              <a:buNone/>
              <a:defRPr sz="1200" i="1">
                <a:solidFill>
                  <a:schemeClr val="tx2"/>
                </a:solidFill>
              </a:defRPr>
            </a:lvl1pPr>
          </a:lstStyle>
          <a:p>
            <a:r>
              <a:rPr lang="en-US" dirty="0"/>
              <a:t>Insert Chart</a:t>
            </a:r>
          </a:p>
        </p:txBody>
      </p:sp>
      <p:sp>
        <p:nvSpPr>
          <p:cNvPr id="9" name="Text Placeholder 8"/>
          <p:cNvSpPr>
            <a:spLocks noGrp="1"/>
          </p:cNvSpPr>
          <p:nvPr>
            <p:ph type="body" sz="quarter" idx="11" hasCustomPrompt="1"/>
          </p:nvPr>
        </p:nvSpPr>
        <p:spPr>
          <a:xfrm>
            <a:off x="626534" y="1856891"/>
            <a:ext cx="2990849" cy="808427"/>
          </a:xfrm>
          <a:prstGeom prst="rect">
            <a:avLst/>
          </a:prstGeom>
        </p:spPr>
        <p:txBody>
          <a:bodyPr vert="horz" wrap="square" lIns="0" tIns="0" rIns="0" bIns="0">
            <a:spAutoFit/>
          </a:bodyPr>
          <a:lstStyle>
            <a:lvl1pPr marL="0" indent="0">
              <a:lnSpc>
                <a:spcPct val="110000"/>
              </a:lnSpc>
              <a:buNone/>
              <a:defRPr sz="1600" b="0" baseline="0">
                <a:solidFill>
                  <a:schemeClr val="tx2"/>
                </a:solidFill>
              </a:defRPr>
            </a:lvl1pPr>
          </a:lstStyle>
          <a:p>
            <a:pPr lvl="0"/>
            <a:r>
              <a:rPr lang="en-US" dirty="0"/>
              <a:t>Descriptor copy for graphs/charts. Replace with your own copy</a:t>
            </a:r>
          </a:p>
        </p:txBody>
      </p:sp>
      <p:sp>
        <p:nvSpPr>
          <p:cNvPr id="10" name="Text Placeholder 8"/>
          <p:cNvSpPr>
            <a:spLocks noGrp="1"/>
          </p:cNvSpPr>
          <p:nvPr>
            <p:ph type="body" sz="quarter" idx="12" hasCustomPrompt="1"/>
          </p:nvPr>
        </p:nvSpPr>
        <p:spPr>
          <a:xfrm>
            <a:off x="626533" y="3105658"/>
            <a:ext cx="2990851" cy="808427"/>
          </a:xfrm>
          <a:prstGeom prst="rect">
            <a:avLst/>
          </a:prstGeom>
        </p:spPr>
        <p:txBody>
          <a:bodyPr vert="horz" wrap="square" lIns="0" tIns="0" rIns="0" bIns="0">
            <a:spAutoFit/>
          </a:bodyPr>
          <a:lstStyle>
            <a:lvl1pPr marL="0" indent="0">
              <a:lnSpc>
                <a:spcPct val="110000"/>
              </a:lnSpc>
              <a:buNone/>
              <a:defRPr sz="1600" b="0" baseline="0">
                <a:solidFill>
                  <a:schemeClr val="tx2"/>
                </a:solidFill>
              </a:defRPr>
            </a:lvl1pPr>
          </a:lstStyle>
          <a:p>
            <a:pPr lvl="0"/>
            <a:r>
              <a:rPr lang="en-US" dirty="0"/>
              <a:t>Descriptor copy for graphs/charts. Replace with your own copy</a:t>
            </a:r>
          </a:p>
        </p:txBody>
      </p:sp>
      <p:sp>
        <p:nvSpPr>
          <p:cNvPr id="11" name="Text Placeholder 8"/>
          <p:cNvSpPr>
            <a:spLocks noGrp="1"/>
          </p:cNvSpPr>
          <p:nvPr>
            <p:ph type="body" sz="quarter" idx="13" hasCustomPrompt="1"/>
          </p:nvPr>
        </p:nvSpPr>
        <p:spPr>
          <a:xfrm>
            <a:off x="626533" y="4405482"/>
            <a:ext cx="2990851" cy="808427"/>
          </a:xfrm>
          <a:prstGeom prst="rect">
            <a:avLst/>
          </a:prstGeom>
        </p:spPr>
        <p:txBody>
          <a:bodyPr vert="horz" wrap="square" lIns="0" tIns="0" rIns="0" bIns="0">
            <a:spAutoFit/>
          </a:bodyPr>
          <a:lstStyle>
            <a:lvl1pPr marL="0" indent="0">
              <a:lnSpc>
                <a:spcPct val="110000"/>
              </a:lnSpc>
              <a:buNone/>
              <a:defRPr sz="1600" b="0" baseline="0">
                <a:solidFill>
                  <a:schemeClr val="tx2"/>
                </a:solidFill>
              </a:defRPr>
            </a:lvl1pPr>
          </a:lstStyle>
          <a:p>
            <a:pPr lvl="0"/>
            <a:r>
              <a:rPr lang="en-US" dirty="0"/>
              <a:t>Descriptor copy for graphs/charts. Replace with your own copy</a:t>
            </a:r>
          </a:p>
        </p:txBody>
      </p:sp>
      <p:sp>
        <p:nvSpPr>
          <p:cNvPr id="16" name="Text Placeholder 15"/>
          <p:cNvSpPr>
            <a:spLocks noGrp="1"/>
          </p:cNvSpPr>
          <p:nvPr>
            <p:ph type="body" sz="quarter" idx="17" hasCustomPrompt="1"/>
          </p:nvPr>
        </p:nvSpPr>
        <p:spPr>
          <a:xfrm>
            <a:off x="919933" y="6554122"/>
            <a:ext cx="9544051" cy="123111"/>
          </a:xfrm>
          <a:prstGeom prst="rect">
            <a:avLst/>
          </a:prstGeom>
        </p:spPr>
        <p:txBody>
          <a:bodyPr vert="horz" lIns="0" tIns="0" rIns="0" bIns="0">
            <a:spAutoFit/>
          </a:bodyPr>
          <a:lstStyle>
            <a:lvl1pPr marL="0" indent="0">
              <a:buNone/>
              <a:defRPr sz="800" i="1"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a:t>Insert source text here</a:t>
            </a:r>
          </a:p>
        </p:txBody>
      </p:sp>
      <p:sp>
        <p:nvSpPr>
          <p:cNvPr id="21" name="TextBox 20"/>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20"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sp>
        <p:nvSpPr>
          <p:cNvPr id="23" name="Text Placeholder 8"/>
          <p:cNvSpPr>
            <a:spLocks noGrp="1"/>
          </p:cNvSpPr>
          <p:nvPr>
            <p:ph type="body" sz="quarter" idx="18" hasCustomPrompt="1"/>
          </p:nvPr>
        </p:nvSpPr>
        <p:spPr>
          <a:xfrm>
            <a:off x="8578204" y="1856891"/>
            <a:ext cx="2913889" cy="808427"/>
          </a:xfrm>
          <a:prstGeom prst="rect">
            <a:avLst/>
          </a:prstGeom>
        </p:spPr>
        <p:txBody>
          <a:bodyPr vert="horz" wrap="square" lIns="0" tIns="0" rIns="0" bIns="0">
            <a:spAutoFit/>
          </a:bodyPr>
          <a:lstStyle>
            <a:lvl1pPr marL="0" indent="0">
              <a:lnSpc>
                <a:spcPct val="110000"/>
              </a:lnSpc>
              <a:buNone/>
              <a:defRPr sz="1600" b="0" baseline="0">
                <a:solidFill>
                  <a:schemeClr val="tx2"/>
                </a:solidFill>
              </a:defRPr>
            </a:lvl1pPr>
          </a:lstStyle>
          <a:p>
            <a:pPr lvl="0"/>
            <a:r>
              <a:rPr lang="en-US" dirty="0"/>
              <a:t>Descriptor copy for graphs/charts. Replace with your own copy</a:t>
            </a:r>
          </a:p>
        </p:txBody>
      </p:sp>
      <p:sp>
        <p:nvSpPr>
          <p:cNvPr id="24" name="Text Placeholder 8"/>
          <p:cNvSpPr>
            <a:spLocks noGrp="1"/>
          </p:cNvSpPr>
          <p:nvPr>
            <p:ph type="body" sz="quarter" idx="19" hasCustomPrompt="1"/>
          </p:nvPr>
        </p:nvSpPr>
        <p:spPr>
          <a:xfrm>
            <a:off x="8578199" y="3105658"/>
            <a:ext cx="2913891" cy="808427"/>
          </a:xfrm>
          <a:prstGeom prst="rect">
            <a:avLst/>
          </a:prstGeom>
        </p:spPr>
        <p:txBody>
          <a:bodyPr vert="horz" wrap="square" lIns="0" tIns="0" rIns="0" bIns="0">
            <a:spAutoFit/>
          </a:bodyPr>
          <a:lstStyle>
            <a:lvl1pPr marL="0" indent="0">
              <a:lnSpc>
                <a:spcPct val="110000"/>
              </a:lnSpc>
              <a:buNone/>
              <a:defRPr sz="1600" b="0" baseline="0">
                <a:solidFill>
                  <a:schemeClr val="tx2"/>
                </a:solidFill>
              </a:defRPr>
            </a:lvl1pPr>
          </a:lstStyle>
          <a:p>
            <a:pPr lvl="0"/>
            <a:r>
              <a:rPr lang="en-US" dirty="0"/>
              <a:t>Descriptor copy for graphs/charts. Replace with your own copy</a:t>
            </a:r>
          </a:p>
        </p:txBody>
      </p:sp>
      <p:sp>
        <p:nvSpPr>
          <p:cNvPr id="25" name="Text Placeholder 8"/>
          <p:cNvSpPr>
            <a:spLocks noGrp="1"/>
          </p:cNvSpPr>
          <p:nvPr>
            <p:ph type="body" sz="quarter" idx="20" hasCustomPrompt="1"/>
          </p:nvPr>
        </p:nvSpPr>
        <p:spPr>
          <a:xfrm>
            <a:off x="8578199" y="4405482"/>
            <a:ext cx="2913891" cy="808427"/>
          </a:xfrm>
          <a:prstGeom prst="rect">
            <a:avLst/>
          </a:prstGeom>
        </p:spPr>
        <p:txBody>
          <a:bodyPr vert="horz" wrap="square" lIns="0" tIns="0" rIns="0" bIns="0">
            <a:spAutoFit/>
          </a:bodyPr>
          <a:lstStyle>
            <a:lvl1pPr marL="0" indent="0">
              <a:lnSpc>
                <a:spcPct val="110000"/>
              </a:lnSpc>
              <a:buNone/>
              <a:defRPr sz="1600" b="0" baseline="0">
                <a:solidFill>
                  <a:schemeClr val="tx2"/>
                </a:solidFill>
              </a:defRPr>
            </a:lvl1pPr>
          </a:lstStyle>
          <a:p>
            <a:pPr lvl="0"/>
            <a:r>
              <a:rPr lang="en-US" dirty="0"/>
              <a:t>Descriptor copy for graphs/charts. Replace with your own copy</a:t>
            </a:r>
          </a:p>
        </p:txBody>
      </p:sp>
      <p:pic>
        <p:nvPicPr>
          <p:cNvPr id="14" name="Picture 13"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2157472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RT SLIDE_RIGHT">
    <p:spTree>
      <p:nvGrpSpPr>
        <p:cNvPr id="1" name=""/>
        <p:cNvGrpSpPr/>
        <p:nvPr/>
      </p:nvGrpSpPr>
      <p:grpSpPr>
        <a:xfrm>
          <a:off x="0" y="0"/>
          <a:ext cx="0" cy="0"/>
          <a:chOff x="0" y="0"/>
          <a:chExt cx="0" cy="0"/>
        </a:xfrm>
      </p:grpSpPr>
      <p:sp>
        <p:nvSpPr>
          <p:cNvPr id="14" name="Text Placeholder 4"/>
          <p:cNvSpPr>
            <a:spLocks noGrp="1"/>
          </p:cNvSpPr>
          <p:nvPr>
            <p:ph type="body" sz="quarter" idx="11" hasCustomPrompt="1"/>
          </p:nvPr>
        </p:nvSpPr>
        <p:spPr>
          <a:xfrm>
            <a:off x="1017603" y="1660800"/>
            <a:ext cx="4147199" cy="2166747"/>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pic>
        <p:nvPicPr>
          <p:cNvPr id="13" name="Picture 12" descr="Circles_LeftandRigh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1"/>
            <a:ext cx="2387599" cy="1420938"/>
          </a:xfrm>
          <a:prstGeom prst="rect">
            <a:avLst/>
          </a:prstGeom>
        </p:spPr>
      </p:pic>
      <p:sp>
        <p:nvSpPr>
          <p:cNvPr id="4" name="Chart Placeholder 5"/>
          <p:cNvSpPr>
            <a:spLocks noGrp="1"/>
          </p:cNvSpPr>
          <p:nvPr>
            <p:ph type="chart" sz="quarter" idx="10" hasCustomPrompt="1"/>
          </p:nvPr>
        </p:nvSpPr>
        <p:spPr>
          <a:xfrm>
            <a:off x="5448694" y="1660800"/>
            <a:ext cx="6078517" cy="3993304"/>
          </a:xfrm>
          <a:prstGeom prst="rect">
            <a:avLst/>
          </a:prstGeom>
        </p:spPr>
        <p:txBody>
          <a:bodyPr vert="horz" anchor="ctr" anchorCtr="0"/>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i="1">
                <a:solidFill>
                  <a:schemeClr val="tx2"/>
                </a:solidFill>
              </a:defRPr>
            </a:lvl1pPr>
          </a:lstStyle>
          <a:p>
            <a:r>
              <a:rPr lang="en-US" dirty="0"/>
              <a:t>Insert </a:t>
            </a:r>
            <a:r>
              <a:rPr lang="en-US" dirty="0" err="1"/>
              <a:t>Qlik</a:t>
            </a:r>
            <a:r>
              <a:rPr lang="en-US" dirty="0"/>
              <a:t> Industry Image</a:t>
            </a:r>
          </a:p>
          <a:p>
            <a:endParaRPr lang="en-US" dirty="0"/>
          </a:p>
        </p:txBody>
      </p:sp>
      <p:sp>
        <p:nvSpPr>
          <p:cNvPr id="18" name="TextBox 17"/>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10" name="Text Placeholder 15"/>
          <p:cNvSpPr>
            <a:spLocks noGrp="1"/>
          </p:cNvSpPr>
          <p:nvPr>
            <p:ph type="body" sz="quarter" idx="17" hasCustomPrompt="1"/>
          </p:nvPr>
        </p:nvSpPr>
        <p:spPr>
          <a:xfrm>
            <a:off x="919933" y="6554122"/>
            <a:ext cx="9544051" cy="123111"/>
          </a:xfrm>
          <a:prstGeom prst="rect">
            <a:avLst/>
          </a:prstGeom>
        </p:spPr>
        <p:txBody>
          <a:bodyPr vert="horz" lIns="0" tIns="0" rIns="0" bIns="0">
            <a:spAutoFit/>
          </a:bodyPr>
          <a:lstStyle>
            <a:lvl1pPr marL="0" indent="0">
              <a:buNone/>
              <a:defRPr sz="800" i="1"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a:t>Insert source text here</a:t>
            </a:r>
          </a:p>
        </p:txBody>
      </p:sp>
      <p:sp>
        <p:nvSpPr>
          <p:cNvPr id="9"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12" name="Picture 11"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3145552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HART SLIDE_LEFT">
    <p:spTree>
      <p:nvGrpSpPr>
        <p:cNvPr id="1" name=""/>
        <p:cNvGrpSpPr/>
        <p:nvPr/>
      </p:nvGrpSpPr>
      <p:grpSpPr>
        <a:xfrm>
          <a:off x="0" y="0"/>
          <a:ext cx="0" cy="0"/>
          <a:chOff x="0" y="0"/>
          <a:chExt cx="0" cy="0"/>
        </a:xfrm>
      </p:grpSpPr>
      <p:pic>
        <p:nvPicPr>
          <p:cNvPr id="16" name="Picture 15" descr="Circles_BottomRigh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flipH="1">
            <a:off x="9888936" y="-1"/>
            <a:ext cx="2303065" cy="1308100"/>
          </a:xfrm>
          <a:prstGeom prst="rect">
            <a:avLst/>
          </a:prstGeom>
        </p:spPr>
      </p:pic>
      <p:sp>
        <p:nvSpPr>
          <p:cNvPr id="4" name="Chart Placeholder 5"/>
          <p:cNvSpPr>
            <a:spLocks noGrp="1"/>
          </p:cNvSpPr>
          <p:nvPr>
            <p:ph type="chart" sz="quarter" idx="10" hasCustomPrompt="1"/>
          </p:nvPr>
        </p:nvSpPr>
        <p:spPr>
          <a:xfrm>
            <a:off x="1017599" y="1660800"/>
            <a:ext cx="6078517" cy="3993304"/>
          </a:xfrm>
          <a:prstGeom prst="rect">
            <a:avLst/>
          </a:prstGeom>
        </p:spPr>
        <p:txBody>
          <a:bodyPr vert="horz" anchor="ctr" anchorCtr="0"/>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i="1">
                <a:solidFill>
                  <a:schemeClr val="tx2"/>
                </a:solidFill>
              </a:defRPr>
            </a:lvl1pPr>
          </a:lstStyle>
          <a:p>
            <a:r>
              <a:rPr lang="en-US" dirty="0"/>
              <a:t>Insert </a:t>
            </a:r>
            <a:r>
              <a:rPr lang="en-US" dirty="0" err="1"/>
              <a:t>Qlik</a:t>
            </a:r>
            <a:r>
              <a:rPr lang="en-US" dirty="0"/>
              <a:t> Industry Image</a:t>
            </a:r>
          </a:p>
          <a:p>
            <a:endParaRPr lang="en-US" dirty="0"/>
          </a:p>
        </p:txBody>
      </p:sp>
      <p:sp>
        <p:nvSpPr>
          <p:cNvPr id="18" name="TextBox 17"/>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10" name="Text Placeholder 15"/>
          <p:cNvSpPr>
            <a:spLocks noGrp="1"/>
          </p:cNvSpPr>
          <p:nvPr>
            <p:ph type="body" sz="quarter" idx="17" hasCustomPrompt="1"/>
          </p:nvPr>
        </p:nvSpPr>
        <p:spPr>
          <a:xfrm>
            <a:off x="919933" y="6554122"/>
            <a:ext cx="9544051" cy="92333"/>
          </a:xfrm>
          <a:prstGeom prst="rect">
            <a:avLst/>
          </a:prstGeom>
        </p:spPr>
        <p:txBody>
          <a:bodyPr vert="horz" lIns="0" tIns="0" rIns="0" bIns="0">
            <a:spAutoFit/>
          </a:bodyPr>
          <a:lstStyle>
            <a:lvl1pPr marL="0" indent="0">
              <a:buNone/>
              <a:defRPr sz="600" i="1"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a:t>Insert source text here</a:t>
            </a:r>
          </a:p>
        </p:txBody>
      </p:sp>
      <p:sp>
        <p:nvSpPr>
          <p:cNvPr id="9"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12" name="Picture 11"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
        <p:nvSpPr>
          <p:cNvPr id="17" name="Text Placeholder 4"/>
          <p:cNvSpPr>
            <a:spLocks noGrp="1"/>
          </p:cNvSpPr>
          <p:nvPr>
            <p:ph type="body" sz="quarter" idx="16" hasCustomPrompt="1"/>
          </p:nvPr>
        </p:nvSpPr>
        <p:spPr>
          <a:xfrm>
            <a:off x="7380014" y="1660800"/>
            <a:ext cx="3919191" cy="2166747"/>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spTree>
    <p:extLst>
      <p:ext uri="{BB962C8B-B14F-4D97-AF65-F5344CB8AC3E}">
        <p14:creationId xmlns:p14="http://schemas.microsoft.com/office/powerpoint/2010/main" val="994504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HART ONLY">
    <p:spTree>
      <p:nvGrpSpPr>
        <p:cNvPr id="1" name=""/>
        <p:cNvGrpSpPr/>
        <p:nvPr/>
      </p:nvGrpSpPr>
      <p:grpSpPr>
        <a:xfrm>
          <a:off x="0" y="0"/>
          <a:ext cx="0" cy="0"/>
          <a:chOff x="0" y="0"/>
          <a:chExt cx="0" cy="0"/>
        </a:xfrm>
      </p:grpSpPr>
      <p:pic>
        <p:nvPicPr>
          <p:cNvPr id="10" name="Picture 9" descr="Circles_LeftandRigh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1"/>
            <a:ext cx="2559845" cy="1126086"/>
          </a:xfrm>
          <a:prstGeom prst="rect">
            <a:avLst/>
          </a:prstGeom>
        </p:spPr>
      </p:pic>
      <p:pic>
        <p:nvPicPr>
          <p:cNvPr id="13" name="Picture 12" descr="Qlik_L01_PPT_-06.jpg"/>
          <p:cNvPicPr>
            <a:picLocks noChangeAspect="1"/>
          </p:cNvPicPr>
          <p:nvPr/>
        </p:nvPicPr>
        <p:blipFill rotWithShape="1">
          <a:blip r:embed="rId3" cstate="screen">
            <a:extLst>
              <a:ext uri="{28A0092B-C50C-407E-A947-70E740481C1C}">
                <a14:useLocalDpi xmlns:a14="http://schemas.microsoft.com/office/drawing/2010/main"/>
              </a:ext>
            </a:extLst>
          </a:blip>
          <a:srcRect l="-4079" t="14647" r="4079" b="-4845"/>
          <a:stretch/>
        </p:blipFill>
        <p:spPr>
          <a:xfrm>
            <a:off x="10346267" y="1"/>
            <a:ext cx="1845733" cy="1363670"/>
          </a:xfrm>
          <a:prstGeom prst="rect">
            <a:avLst/>
          </a:prstGeom>
        </p:spPr>
      </p:pic>
      <p:sp>
        <p:nvSpPr>
          <p:cNvPr id="5" name="Table Placeholder 4"/>
          <p:cNvSpPr>
            <a:spLocks noGrp="1"/>
          </p:cNvSpPr>
          <p:nvPr>
            <p:ph type="tbl" sz="quarter" idx="10" hasCustomPrompt="1"/>
          </p:nvPr>
        </p:nvSpPr>
        <p:spPr>
          <a:xfrm>
            <a:off x="1017602" y="1660802"/>
            <a:ext cx="10281601" cy="4739999"/>
          </a:xfrm>
          <a:prstGeom prst="rect">
            <a:avLst/>
          </a:prstGeom>
        </p:spPr>
        <p:txBody>
          <a:bodyPr vert="horz" anchor="ctr" anchorCtr="0"/>
          <a:lstStyle>
            <a:lvl1pPr marL="0" indent="0" algn="ctr">
              <a:buNone/>
              <a:defRPr sz="1200" i="1">
                <a:solidFill>
                  <a:schemeClr val="tx2"/>
                </a:solidFill>
              </a:defRPr>
            </a:lvl1pPr>
          </a:lstStyle>
          <a:p>
            <a:r>
              <a:rPr lang="en-US" dirty="0"/>
              <a:t>Insert Table</a:t>
            </a:r>
          </a:p>
        </p:txBody>
      </p:sp>
      <p:sp>
        <p:nvSpPr>
          <p:cNvPr id="11" name="TextBox 10"/>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8"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9" name="Picture 8" descr="QlikLogo-RGB-PP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2093035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HART_TEXT TOP">
    <p:spTree>
      <p:nvGrpSpPr>
        <p:cNvPr id="1" name=""/>
        <p:cNvGrpSpPr/>
        <p:nvPr/>
      </p:nvGrpSpPr>
      <p:grpSpPr>
        <a:xfrm>
          <a:off x="0" y="0"/>
          <a:ext cx="0" cy="0"/>
          <a:chOff x="0" y="0"/>
          <a:chExt cx="0" cy="0"/>
        </a:xfrm>
      </p:grpSpPr>
      <p:pic>
        <p:nvPicPr>
          <p:cNvPr id="12" name="Picture 11" descr="Circles_LeftandRigh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1"/>
            <a:ext cx="2559845" cy="1126086"/>
          </a:xfrm>
          <a:prstGeom prst="rect">
            <a:avLst/>
          </a:prstGeom>
        </p:spPr>
      </p:pic>
      <p:pic>
        <p:nvPicPr>
          <p:cNvPr id="14" name="Picture 13" descr="Qlik_L01_PPT_-06.jpg"/>
          <p:cNvPicPr>
            <a:picLocks noChangeAspect="1"/>
          </p:cNvPicPr>
          <p:nvPr/>
        </p:nvPicPr>
        <p:blipFill rotWithShape="1">
          <a:blip r:embed="rId3" cstate="screen">
            <a:extLst>
              <a:ext uri="{28A0092B-C50C-407E-A947-70E740481C1C}">
                <a14:useLocalDpi xmlns:a14="http://schemas.microsoft.com/office/drawing/2010/main"/>
              </a:ext>
            </a:extLst>
          </a:blip>
          <a:srcRect l="-4079" t="14647" r="4079" b="-4845"/>
          <a:stretch/>
        </p:blipFill>
        <p:spPr>
          <a:xfrm>
            <a:off x="10346267" y="1"/>
            <a:ext cx="1845733" cy="1363670"/>
          </a:xfrm>
          <a:prstGeom prst="rect">
            <a:avLst/>
          </a:prstGeom>
        </p:spPr>
      </p:pic>
      <p:sp>
        <p:nvSpPr>
          <p:cNvPr id="5" name="Table Placeholder 4"/>
          <p:cNvSpPr>
            <a:spLocks noGrp="1"/>
          </p:cNvSpPr>
          <p:nvPr>
            <p:ph type="tbl" sz="quarter" idx="10" hasCustomPrompt="1"/>
          </p:nvPr>
        </p:nvSpPr>
        <p:spPr>
          <a:xfrm>
            <a:off x="1017603" y="3270739"/>
            <a:ext cx="10281603" cy="3130060"/>
          </a:xfrm>
          <a:prstGeom prst="rect">
            <a:avLst/>
          </a:prstGeom>
        </p:spPr>
        <p:txBody>
          <a:bodyPr vert="horz" anchor="ctr" anchorCtr="0"/>
          <a:lstStyle>
            <a:lvl1pPr marL="0" indent="0" algn="ctr">
              <a:buNone/>
              <a:defRPr sz="1200" i="1">
                <a:solidFill>
                  <a:schemeClr val="tx2"/>
                </a:solidFill>
              </a:defRPr>
            </a:lvl1pPr>
          </a:lstStyle>
          <a:p>
            <a:r>
              <a:rPr lang="en-US" dirty="0"/>
              <a:t>Insert Table</a:t>
            </a:r>
          </a:p>
        </p:txBody>
      </p:sp>
      <p:sp>
        <p:nvSpPr>
          <p:cNvPr id="11" name="TextBox 10"/>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8"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9" name="Picture 8" descr="QlikLogo-RGB-PP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
        <p:nvSpPr>
          <p:cNvPr id="16" name="Text Placeholder 4"/>
          <p:cNvSpPr>
            <a:spLocks noGrp="1"/>
          </p:cNvSpPr>
          <p:nvPr>
            <p:ph type="body" sz="quarter" idx="11" hasCustomPrompt="1"/>
          </p:nvPr>
        </p:nvSpPr>
        <p:spPr>
          <a:xfrm>
            <a:off x="1017604" y="1660800"/>
            <a:ext cx="10281601" cy="1335750"/>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spTree>
    <p:extLst>
      <p:ext uri="{BB962C8B-B14F-4D97-AF65-F5344CB8AC3E}">
        <p14:creationId xmlns:p14="http://schemas.microsoft.com/office/powerpoint/2010/main" val="898130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HART_TEXT BOTTOM">
    <p:spTree>
      <p:nvGrpSpPr>
        <p:cNvPr id="1" name=""/>
        <p:cNvGrpSpPr/>
        <p:nvPr/>
      </p:nvGrpSpPr>
      <p:grpSpPr>
        <a:xfrm>
          <a:off x="0" y="0"/>
          <a:ext cx="0" cy="0"/>
          <a:chOff x="0" y="0"/>
          <a:chExt cx="0" cy="0"/>
        </a:xfrm>
      </p:grpSpPr>
      <p:pic>
        <p:nvPicPr>
          <p:cNvPr id="13" name="Picture 12" descr="Circles_LeftandRigh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1"/>
            <a:ext cx="2559845" cy="1126086"/>
          </a:xfrm>
          <a:prstGeom prst="rect">
            <a:avLst/>
          </a:prstGeom>
        </p:spPr>
      </p:pic>
      <p:pic>
        <p:nvPicPr>
          <p:cNvPr id="14" name="Picture 13" descr="Qlik_L01_PPT_-06.jpg"/>
          <p:cNvPicPr>
            <a:picLocks noChangeAspect="1"/>
          </p:cNvPicPr>
          <p:nvPr/>
        </p:nvPicPr>
        <p:blipFill rotWithShape="1">
          <a:blip r:embed="rId3" cstate="screen">
            <a:extLst>
              <a:ext uri="{28A0092B-C50C-407E-A947-70E740481C1C}">
                <a14:useLocalDpi xmlns:a14="http://schemas.microsoft.com/office/drawing/2010/main"/>
              </a:ext>
            </a:extLst>
          </a:blip>
          <a:srcRect l="-4079" t="14647" r="4079" b="-4845"/>
          <a:stretch/>
        </p:blipFill>
        <p:spPr>
          <a:xfrm>
            <a:off x="10346267" y="1"/>
            <a:ext cx="1845733" cy="1363670"/>
          </a:xfrm>
          <a:prstGeom prst="rect">
            <a:avLst/>
          </a:prstGeom>
        </p:spPr>
      </p:pic>
      <p:sp>
        <p:nvSpPr>
          <p:cNvPr id="5" name="Table Placeholder 4"/>
          <p:cNvSpPr>
            <a:spLocks noGrp="1"/>
          </p:cNvSpPr>
          <p:nvPr>
            <p:ph type="tbl" sz="quarter" idx="10" hasCustomPrompt="1"/>
          </p:nvPr>
        </p:nvSpPr>
        <p:spPr>
          <a:xfrm>
            <a:off x="1017603" y="1635302"/>
            <a:ext cx="10281603" cy="3130060"/>
          </a:xfrm>
          <a:prstGeom prst="rect">
            <a:avLst/>
          </a:prstGeom>
        </p:spPr>
        <p:txBody>
          <a:bodyPr vert="horz" anchor="ctr" anchorCtr="0"/>
          <a:lstStyle>
            <a:lvl1pPr marL="0" indent="0" algn="ctr">
              <a:buNone/>
              <a:defRPr sz="1200" i="1">
                <a:solidFill>
                  <a:schemeClr val="tx2"/>
                </a:solidFill>
              </a:defRPr>
            </a:lvl1pPr>
          </a:lstStyle>
          <a:p>
            <a:r>
              <a:rPr lang="en-US" dirty="0"/>
              <a:t>Insert Table</a:t>
            </a:r>
          </a:p>
        </p:txBody>
      </p:sp>
      <p:sp>
        <p:nvSpPr>
          <p:cNvPr id="11" name="TextBox 10"/>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8"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10" name="Picture 9" descr="QlikLogo-RGB-PP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
        <p:nvSpPr>
          <p:cNvPr id="15" name="Text Placeholder 4"/>
          <p:cNvSpPr>
            <a:spLocks noGrp="1"/>
          </p:cNvSpPr>
          <p:nvPr>
            <p:ph type="body" sz="quarter" idx="11" hasCustomPrompt="1"/>
          </p:nvPr>
        </p:nvSpPr>
        <p:spPr>
          <a:xfrm>
            <a:off x="1017604" y="4894658"/>
            <a:ext cx="10281601" cy="1335750"/>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spTree>
    <p:extLst>
      <p:ext uri="{BB962C8B-B14F-4D97-AF65-F5344CB8AC3E}">
        <p14:creationId xmlns:p14="http://schemas.microsoft.com/office/powerpoint/2010/main" val="1932059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RT_WITH  SMALL HEADER">
    <p:spTree>
      <p:nvGrpSpPr>
        <p:cNvPr id="1" name=""/>
        <p:cNvGrpSpPr/>
        <p:nvPr/>
      </p:nvGrpSpPr>
      <p:grpSpPr>
        <a:xfrm>
          <a:off x="0" y="0"/>
          <a:ext cx="0" cy="0"/>
          <a:chOff x="0" y="0"/>
          <a:chExt cx="0" cy="0"/>
        </a:xfrm>
      </p:grpSpPr>
      <p:sp>
        <p:nvSpPr>
          <p:cNvPr id="15" name="Text Placeholder 4"/>
          <p:cNvSpPr>
            <a:spLocks noGrp="1"/>
          </p:cNvSpPr>
          <p:nvPr>
            <p:ph type="body" sz="quarter" idx="11" hasCustomPrompt="1"/>
          </p:nvPr>
        </p:nvSpPr>
        <p:spPr>
          <a:xfrm>
            <a:off x="5136446" y="1660801"/>
            <a:ext cx="6162759" cy="158197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sp>
        <p:nvSpPr>
          <p:cNvPr id="7" name="Chart Placeholder 5"/>
          <p:cNvSpPr>
            <a:spLocks noGrp="1"/>
          </p:cNvSpPr>
          <p:nvPr>
            <p:ph type="chart" sz="quarter" idx="10" hasCustomPrompt="1"/>
          </p:nvPr>
        </p:nvSpPr>
        <p:spPr>
          <a:xfrm>
            <a:off x="1091181" y="1660800"/>
            <a:ext cx="3864640" cy="3542400"/>
          </a:xfrm>
          <a:prstGeom prst="rect">
            <a:avLst/>
          </a:prstGeom>
        </p:spPr>
        <p:txBody>
          <a:bodyPr vert="horz" anchor="ctr" anchorCtr="0"/>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i="1">
                <a:solidFill>
                  <a:schemeClr val="tx2"/>
                </a:solidFill>
              </a:defRPr>
            </a:lvl1pPr>
          </a:lstStyle>
          <a:p>
            <a:r>
              <a:rPr lang="en-US" dirty="0"/>
              <a:t>Insert </a:t>
            </a:r>
            <a:r>
              <a:rPr lang="en-US" dirty="0" err="1"/>
              <a:t>Qlik</a:t>
            </a:r>
            <a:r>
              <a:rPr lang="en-US" dirty="0"/>
              <a:t> Industry Image</a:t>
            </a:r>
          </a:p>
          <a:p>
            <a:endParaRPr lang="en-US" dirty="0"/>
          </a:p>
        </p:txBody>
      </p:sp>
      <p:sp>
        <p:nvSpPr>
          <p:cNvPr id="8" name="Title 1"/>
          <p:cNvSpPr>
            <a:spLocks noGrp="1"/>
          </p:cNvSpPr>
          <p:nvPr>
            <p:ph type="title" hasCustomPrompt="1"/>
          </p:nvPr>
        </p:nvSpPr>
        <p:spPr>
          <a:xfrm>
            <a:off x="5158683" y="1023358"/>
            <a:ext cx="4335276" cy="430887"/>
          </a:xfrm>
          <a:prstGeom prst="rect">
            <a:avLst/>
          </a:prstGeom>
        </p:spPr>
        <p:txBody>
          <a:bodyPr wrap="square" lIns="0" tIns="0" rIns="0" bIns="0" anchor="t" anchorCtr="0">
            <a:spAutoFit/>
          </a:bodyPr>
          <a:lstStyle>
            <a:lvl1pPr algn="l">
              <a:defRPr sz="2800" b="0">
                <a:solidFill>
                  <a:schemeClr val="tx1"/>
                </a:solidFill>
              </a:defRPr>
            </a:lvl1pPr>
          </a:lstStyle>
          <a:p>
            <a:r>
              <a:rPr lang="en-US" dirty="0"/>
              <a:t>Main headline here</a:t>
            </a:r>
          </a:p>
        </p:txBody>
      </p:sp>
      <p:cxnSp>
        <p:nvCxnSpPr>
          <p:cNvPr id="3" name="Straight Connector 2"/>
          <p:cNvCxnSpPr/>
          <p:nvPr/>
        </p:nvCxnSpPr>
        <p:spPr>
          <a:xfrm>
            <a:off x="5136445" y="1549257"/>
            <a:ext cx="6160128"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QlikLogo-RGB-PP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pic>
        <p:nvPicPr>
          <p:cNvPr id="14" name="Picture 13" descr="Circles_LeftandRight.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1"/>
            <a:ext cx="2387599" cy="1420938"/>
          </a:xfrm>
          <a:prstGeom prst="rect">
            <a:avLst/>
          </a:prstGeom>
        </p:spPr>
      </p:pic>
    </p:spTree>
    <p:extLst>
      <p:ext uri="{BB962C8B-B14F-4D97-AF65-F5344CB8AC3E}">
        <p14:creationId xmlns:p14="http://schemas.microsoft.com/office/powerpoint/2010/main" val="1437587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pic>
        <p:nvPicPr>
          <p:cNvPr id="11" name="Picture 10" descr="Qlik_L01_PPT_-06.jpg"/>
          <p:cNvPicPr>
            <a:picLocks noChangeAspect="1"/>
          </p:cNvPicPr>
          <p:nvPr/>
        </p:nvPicPr>
        <p:blipFill rotWithShape="1">
          <a:blip r:embed="rId2" cstate="screen">
            <a:extLst>
              <a:ext uri="{28A0092B-C50C-407E-A947-70E740481C1C}">
                <a14:useLocalDpi xmlns:a14="http://schemas.microsoft.com/office/drawing/2010/main"/>
              </a:ext>
            </a:extLst>
          </a:blip>
          <a:srcRect l="-4079" t="14647" r="4079" b="-4845"/>
          <a:stretch/>
        </p:blipFill>
        <p:spPr>
          <a:xfrm>
            <a:off x="10058400" y="1"/>
            <a:ext cx="2133600" cy="1576352"/>
          </a:xfrm>
          <a:prstGeom prst="rect">
            <a:avLst/>
          </a:prstGeom>
        </p:spPr>
      </p:pic>
      <p:pic>
        <p:nvPicPr>
          <p:cNvPr id="12" name="Picture 11" descr="Circles_LeftandRight.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1"/>
            <a:ext cx="2387599" cy="1420938"/>
          </a:xfrm>
          <a:prstGeom prst="rect">
            <a:avLst/>
          </a:prstGeom>
        </p:spPr>
      </p:pic>
      <p:sp>
        <p:nvSpPr>
          <p:cNvPr id="4" name="Text Placeholder 15"/>
          <p:cNvSpPr>
            <a:spLocks noGrp="1"/>
          </p:cNvSpPr>
          <p:nvPr>
            <p:ph type="body" sz="quarter" idx="17" hasCustomPrompt="1"/>
          </p:nvPr>
        </p:nvSpPr>
        <p:spPr>
          <a:xfrm>
            <a:off x="1017602" y="4979071"/>
            <a:ext cx="10281601" cy="138499"/>
          </a:xfrm>
          <a:prstGeom prst="rect">
            <a:avLst/>
          </a:prstGeom>
        </p:spPr>
        <p:txBody>
          <a:bodyPr vert="horz" wrap="square" lIns="0" tIns="0" rIns="0" bIns="0">
            <a:spAutoFit/>
          </a:bodyPr>
          <a:lstStyle>
            <a:lvl1pPr marL="0" indent="0">
              <a:buNone/>
              <a:defRPr sz="900" b="1" baseline="0">
                <a:solidFill>
                  <a:schemeClr val="tx2"/>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a:t>Title of Publication and Date where quote was pulled</a:t>
            </a:r>
          </a:p>
        </p:txBody>
      </p:sp>
      <p:sp>
        <p:nvSpPr>
          <p:cNvPr id="5" name="Text Placeholder 15"/>
          <p:cNvSpPr>
            <a:spLocks noGrp="1"/>
          </p:cNvSpPr>
          <p:nvPr>
            <p:ph type="body" sz="quarter" idx="18" hasCustomPrompt="1"/>
          </p:nvPr>
        </p:nvSpPr>
        <p:spPr>
          <a:xfrm>
            <a:off x="1017602" y="5214624"/>
            <a:ext cx="10281601" cy="246221"/>
          </a:xfrm>
          <a:prstGeom prst="rect">
            <a:avLst/>
          </a:prstGeom>
        </p:spPr>
        <p:txBody>
          <a:bodyPr vert="horz" wrap="square" lIns="0" tIns="0" rIns="0" bIns="0">
            <a:spAutoFit/>
          </a:bodyPr>
          <a:lstStyle>
            <a:lvl1pPr marL="0" indent="0">
              <a:buNone/>
              <a:defRPr sz="800"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a:t>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a:t>
            </a:r>
          </a:p>
        </p:txBody>
      </p:sp>
      <p:sp>
        <p:nvSpPr>
          <p:cNvPr id="17" name="TextBox 16"/>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13"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sp>
        <p:nvSpPr>
          <p:cNvPr id="18" name="Text Placeholder 9"/>
          <p:cNvSpPr>
            <a:spLocks noGrp="1"/>
          </p:cNvSpPr>
          <p:nvPr>
            <p:ph type="body" sz="quarter" idx="21" hasCustomPrompt="1"/>
          </p:nvPr>
        </p:nvSpPr>
        <p:spPr>
          <a:xfrm>
            <a:off x="1017604" y="1630253"/>
            <a:ext cx="10281601" cy="3015755"/>
          </a:xfrm>
          <a:prstGeom prst="rect">
            <a:avLst/>
          </a:prstGeom>
        </p:spPr>
        <p:txBody>
          <a:bodyPr vert="horz" wrap="none" lIns="0" tIns="0" rIns="0" bIns="0" anchor="ct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sz="2800" b="1" baseline="0">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US" dirty="0"/>
              <a:t>“Insert quote here and adjust </a:t>
            </a:r>
            <a:br>
              <a:rPr lang="en-US" dirty="0"/>
            </a:br>
            <a:r>
              <a:rPr lang="en-US" dirty="0"/>
              <a:t>the quotation marks to suit </a:t>
            </a:r>
            <a:br>
              <a:rPr lang="en-US" dirty="0"/>
            </a:br>
            <a:r>
              <a:rPr lang="en-US" dirty="0"/>
              <a:t>your quote length.”</a:t>
            </a:r>
          </a:p>
        </p:txBody>
      </p:sp>
      <p:pic>
        <p:nvPicPr>
          <p:cNvPr id="10" name="Picture 9" descr="QlikLogo-RGB-PP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2311874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ER SNAPSHOT_A">
    <p:spTree>
      <p:nvGrpSpPr>
        <p:cNvPr id="1" name=""/>
        <p:cNvGrpSpPr/>
        <p:nvPr/>
      </p:nvGrpSpPr>
      <p:grpSpPr>
        <a:xfrm>
          <a:off x="0" y="0"/>
          <a:ext cx="0" cy="0"/>
          <a:chOff x="0" y="0"/>
          <a:chExt cx="0" cy="0"/>
        </a:xfrm>
      </p:grpSpPr>
      <p:pic>
        <p:nvPicPr>
          <p:cNvPr id="31" name="Picture 30" descr="Qlik_L01_PPT_-06.jpg"/>
          <p:cNvPicPr>
            <a:picLocks noChangeAspect="1"/>
          </p:cNvPicPr>
          <p:nvPr/>
        </p:nvPicPr>
        <p:blipFill rotWithShape="1">
          <a:blip r:embed="rId2" cstate="screen">
            <a:extLst>
              <a:ext uri="{28A0092B-C50C-407E-A947-70E740481C1C}">
                <a14:useLocalDpi xmlns:a14="http://schemas.microsoft.com/office/drawing/2010/main"/>
              </a:ext>
            </a:extLst>
          </a:blip>
          <a:srcRect l="-4079" t="14647" r="4079" b="-4845"/>
          <a:stretch/>
        </p:blipFill>
        <p:spPr>
          <a:xfrm>
            <a:off x="10058400" y="1"/>
            <a:ext cx="2133600" cy="1576352"/>
          </a:xfrm>
          <a:prstGeom prst="rect">
            <a:avLst/>
          </a:prstGeom>
        </p:spPr>
      </p:pic>
      <p:sp>
        <p:nvSpPr>
          <p:cNvPr id="5" name="Text Placeholder 8"/>
          <p:cNvSpPr>
            <a:spLocks noGrp="1"/>
          </p:cNvSpPr>
          <p:nvPr>
            <p:ph type="body" sz="quarter" idx="25" hasCustomPrompt="1"/>
          </p:nvPr>
        </p:nvSpPr>
        <p:spPr>
          <a:xfrm>
            <a:off x="1017599" y="2630156"/>
            <a:ext cx="4885717" cy="1215717"/>
          </a:xfrm>
          <a:prstGeom prst="rect">
            <a:avLst/>
          </a:prstGeom>
        </p:spPr>
        <p:txBody>
          <a:bodyPr vert="horz" wrap="square" lIns="0" tIns="0" rIns="0" bIns="0">
            <a:noAutofit/>
          </a:bodyPr>
          <a:lstStyle>
            <a:lvl1pPr marL="0" indent="0">
              <a:lnSpc>
                <a:spcPct val="100000"/>
              </a:lnSpc>
              <a:spcBef>
                <a:spcPts val="0"/>
              </a:spcBef>
              <a:spcAft>
                <a:spcPts val="0"/>
              </a:spcAft>
              <a:buClr>
                <a:schemeClr val="accent1"/>
              </a:buClr>
              <a:buFont typeface="Arial"/>
              <a:buNone/>
              <a:tabLst>
                <a:tab pos="115888" algn="l"/>
              </a:tabLst>
              <a:defRPr sz="1300" b="0" baseline="0">
                <a:solidFill>
                  <a:schemeClr val="accent1"/>
                </a:solidFill>
              </a:defRPr>
            </a:lvl1pPr>
          </a:lstStyle>
          <a:p>
            <a:pPr>
              <a:lnSpc>
                <a:spcPct val="110000"/>
              </a:lnSpc>
            </a:pPr>
            <a:r>
              <a:rPr lang="en-US" sz="1200" dirty="0">
                <a:solidFill>
                  <a:schemeClr val="accent1"/>
                </a:solidFill>
              </a:rPr>
              <a:t>“Customer quote goes here. The following copy is an example. We call the application we built using Qlik our ‘window’ because it lets us immediately see into over a billion data records to find the important stories locked inside the data. With this platform we…”</a:t>
            </a:r>
            <a:endParaRPr lang="en-US" sz="1200" i="1" dirty="0">
              <a:solidFill>
                <a:schemeClr val="accent1"/>
              </a:solidFill>
            </a:endParaRPr>
          </a:p>
        </p:txBody>
      </p:sp>
      <p:cxnSp>
        <p:nvCxnSpPr>
          <p:cNvPr id="9" name="Straight Connector 8"/>
          <p:cNvCxnSpPr/>
          <p:nvPr/>
        </p:nvCxnSpPr>
        <p:spPr>
          <a:xfrm>
            <a:off x="6089547" y="1305168"/>
            <a:ext cx="0" cy="5175861"/>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355278" y="2916791"/>
            <a:ext cx="4970372"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355278" y="4739737"/>
            <a:ext cx="4970372"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5" name="Text Placeholder 4"/>
          <p:cNvSpPr>
            <a:spLocks noGrp="1"/>
          </p:cNvSpPr>
          <p:nvPr>
            <p:ph type="body" sz="quarter" idx="10" hasCustomPrompt="1"/>
          </p:nvPr>
        </p:nvSpPr>
        <p:spPr>
          <a:xfrm>
            <a:off x="6355278" y="1337103"/>
            <a:ext cx="4970372" cy="338554"/>
          </a:xfrm>
          <a:prstGeom prst="rect">
            <a:avLst/>
          </a:prstGeom>
        </p:spPr>
        <p:txBody>
          <a:bodyPr wrap="square" lIns="0" tIns="0" rIns="0" bIns="0">
            <a:spAutoFit/>
          </a:bodyPr>
          <a:lstStyle>
            <a:lvl1pPr marL="0" indent="0">
              <a:lnSpc>
                <a:spcPct val="110000"/>
              </a:lnSpc>
              <a:buNone/>
              <a:defRPr sz="20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a:t>Challenges</a:t>
            </a:r>
          </a:p>
        </p:txBody>
      </p:sp>
      <p:sp>
        <p:nvSpPr>
          <p:cNvPr id="26" name="Text Placeholder 7"/>
          <p:cNvSpPr>
            <a:spLocks noGrp="1"/>
          </p:cNvSpPr>
          <p:nvPr>
            <p:ph type="body" sz="quarter" idx="11" hasCustomPrompt="1"/>
          </p:nvPr>
        </p:nvSpPr>
        <p:spPr>
          <a:xfrm>
            <a:off x="6355278" y="1768084"/>
            <a:ext cx="4970372" cy="640175"/>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300" baseline="0">
                <a:solidFill>
                  <a:schemeClr val="tx2"/>
                </a:solidFill>
              </a:defRPr>
            </a:lvl1pPr>
            <a:lvl2pPr marL="455613" indent="-182880">
              <a:lnSpc>
                <a:spcPct val="110000"/>
              </a:lnSpc>
              <a:spcBef>
                <a:spcPts val="0"/>
              </a:spcBef>
              <a:buClr>
                <a:schemeClr val="accent1"/>
              </a:buClr>
              <a:defRPr sz="12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a:t>Bullet #1 replace text and insert your own here</a:t>
            </a:r>
          </a:p>
          <a:p>
            <a:pPr lvl="0"/>
            <a:r>
              <a:rPr lang="en-US" dirty="0"/>
              <a:t>Bullet #2 replace text and insert your own here </a:t>
            </a:r>
          </a:p>
          <a:p>
            <a:pPr lvl="1"/>
            <a:r>
              <a:rPr lang="en-US" dirty="0"/>
              <a:t>Sub bullet style insert your own text here</a:t>
            </a:r>
          </a:p>
        </p:txBody>
      </p:sp>
      <p:sp>
        <p:nvSpPr>
          <p:cNvPr id="29" name="Text Placeholder 4"/>
          <p:cNvSpPr>
            <a:spLocks noGrp="1"/>
          </p:cNvSpPr>
          <p:nvPr>
            <p:ph type="body" sz="quarter" idx="35" hasCustomPrompt="1"/>
          </p:nvPr>
        </p:nvSpPr>
        <p:spPr>
          <a:xfrm>
            <a:off x="6355278" y="3099903"/>
            <a:ext cx="4970372" cy="338554"/>
          </a:xfrm>
          <a:prstGeom prst="rect">
            <a:avLst/>
          </a:prstGeom>
        </p:spPr>
        <p:txBody>
          <a:bodyPr wrap="square" lIns="0" tIns="0" rIns="0" bIns="0">
            <a:spAutoFit/>
          </a:bodyPr>
          <a:lstStyle>
            <a:lvl1pPr marL="0" indent="0">
              <a:lnSpc>
                <a:spcPct val="110000"/>
              </a:lnSpc>
              <a:buNone/>
              <a:defRPr sz="20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a:t>Solution</a:t>
            </a:r>
          </a:p>
        </p:txBody>
      </p:sp>
      <p:sp>
        <p:nvSpPr>
          <p:cNvPr id="33" name="Text Placeholder 4"/>
          <p:cNvSpPr>
            <a:spLocks noGrp="1"/>
          </p:cNvSpPr>
          <p:nvPr>
            <p:ph type="body" sz="quarter" idx="37" hasCustomPrompt="1"/>
          </p:nvPr>
        </p:nvSpPr>
        <p:spPr>
          <a:xfrm>
            <a:off x="6355278" y="4957609"/>
            <a:ext cx="4970372" cy="338554"/>
          </a:xfrm>
          <a:prstGeom prst="rect">
            <a:avLst/>
          </a:prstGeom>
        </p:spPr>
        <p:txBody>
          <a:bodyPr wrap="square" lIns="0" tIns="0" rIns="0" bIns="0">
            <a:spAutoFit/>
          </a:bodyPr>
          <a:lstStyle>
            <a:lvl1pPr marL="0" indent="0">
              <a:lnSpc>
                <a:spcPct val="110000"/>
              </a:lnSpc>
              <a:buNone/>
              <a:defRPr sz="20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a:t>Benefits</a:t>
            </a:r>
          </a:p>
        </p:txBody>
      </p:sp>
      <p:sp>
        <p:nvSpPr>
          <p:cNvPr id="37" name="Text Placeholder 4"/>
          <p:cNvSpPr>
            <a:spLocks noGrp="1"/>
          </p:cNvSpPr>
          <p:nvPr>
            <p:ph type="body" sz="quarter" idx="39" hasCustomPrompt="1"/>
          </p:nvPr>
        </p:nvSpPr>
        <p:spPr>
          <a:xfrm>
            <a:off x="1011528" y="4956499"/>
            <a:ext cx="4914368" cy="338554"/>
          </a:xfrm>
          <a:prstGeom prst="rect">
            <a:avLst/>
          </a:prstGeom>
        </p:spPr>
        <p:txBody>
          <a:bodyPr wrap="square" lIns="0" tIns="0" rIns="0" bIns="0">
            <a:spAutoFit/>
          </a:bodyPr>
          <a:lstStyle>
            <a:lvl1pPr marL="0" indent="0">
              <a:lnSpc>
                <a:spcPct val="110000"/>
              </a:lnSpc>
              <a:buNone/>
              <a:defRPr sz="20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a:t>About [Company Name Here]</a:t>
            </a:r>
          </a:p>
        </p:txBody>
      </p:sp>
      <p:sp>
        <p:nvSpPr>
          <p:cNvPr id="38" name="Text Placeholder 7"/>
          <p:cNvSpPr>
            <a:spLocks noGrp="1"/>
          </p:cNvSpPr>
          <p:nvPr>
            <p:ph type="body" sz="quarter" idx="40" hasCustomPrompt="1"/>
          </p:nvPr>
        </p:nvSpPr>
        <p:spPr>
          <a:xfrm>
            <a:off x="1011527" y="5432637"/>
            <a:ext cx="4914368" cy="606320"/>
          </a:xfrm>
          <a:prstGeom prst="rect">
            <a:avLst/>
          </a:prstGeom>
        </p:spPr>
        <p:txBody>
          <a:bodyPr wrap="square" lIns="0" tIns="0" rIns="0" bIns="0">
            <a:spAutoFit/>
          </a:bodyPr>
          <a:lstStyle>
            <a:lvl1pPr marL="182880" indent="-182880">
              <a:lnSpc>
                <a:spcPct val="110000"/>
              </a:lnSpc>
              <a:spcBef>
                <a:spcPts val="0"/>
              </a:spcBef>
              <a:buClr>
                <a:schemeClr val="accent1"/>
              </a:buClr>
              <a:defRPr sz="1200" baseline="0">
                <a:solidFill>
                  <a:schemeClr val="tx2"/>
                </a:solidFill>
              </a:defRPr>
            </a:lvl1pPr>
            <a:lvl2pPr marL="455613" indent="-230188">
              <a:lnSpc>
                <a:spcPct val="130000"/>
              </a:lnSpc>
              <a:buClr>
                <a:schemeClr val="accent1"/>
              </a:buClr>
              <a:defRPr sz="1100" baseline="0">
                <a:solidFill>
                  <a:schemeClr val="accent3"/>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a:t>Insert customer content here</a:t>
            </a:r>
          </a:p>
          <a:p>
            <a:pPr lvl="0"/>
            <a:r>
              <a:rPr lang="en-US" dirty="0"/>
              <a:t>Insert customer content here</a:t>
            </a:r>
          </a:p>
          <a:p>
            <a:pPr lvl="0"/>
            <a:r>
              <a:rPr lang="en-US" dirty="0"/>
              <a:t>Insert customer content here</a:t>
            </a:r>
          </a:p>
        </p:txBody>
      </p:sp>
      <p:sp>
        <p:nvSpPr>
          <p:cNvPr id="39" name="Text Placeholder 7"/>
          <p:cNvSpPr>
            <a:spLocks noGrp="1"/>
          </p:cNvSpPr>
          <p:nvPr>
            <p:ph type="body" sz="quarter" idx="41" hasCustomPrompt="1"/>
          </p:nvPr>
        </p:nvSpPr>
        <p:spPr>
          <a:xfrm>
            <a:off x="1017603" y="4325085"/>
            <a:ext cx="4885719" cy="220060"/>
          </a:xfrm>
          <a:prstGeom prst="rect">
            <a:avLst/>
          </a:prstGeom>
        </p:spPr>
        <p:txBody>
          <a:bodyPr wrap="square" lIns="0" tIns="0" rIns="0" bIns="0">
            <a:spAutoFit/>
          </a:bodyPr>
          <a:lstStyle>
            <a:lvl1pPr marL="0" indent="0">
              <a:lnSpc>
                <a:spcPct val="130000"/>
              </a:lnSpc>
              <a:spcBef>
                <a:spcPts val="0"/>
              </a:spcBef>
              <a:buClr>
                <a:schemeClr val="accent1"/>
              </a:buClr>
              <a:buNone/>
              <a:defRPr sz="1100" baseline="0">
                <a:solidFill>
                  <a:schemeClr val="tx2"/>
                </a:solidFill>
              </a:defRPr>
            </a:lvl1pPr>
            <a:lvl2pPr marL="225425" indent="0">
              <a:lnSpc>
                <a:spcPct val="130000"/>
              </a:lnSpc>
              <a:spcBef>
                <a:spcPts val="0"/>
              </a:spcBef>
              <a:buClr>
                <a:schemeClr val="accent1"/>
              </a:buClr>
              <a:buNone/>
              <a:defRPr sz="1100" baseline="0">
                <a:solidFill>
                  <a:schemeClr val="accent3"/>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a:t>First and Last Name, Title</a:t>
            </a:r>
          </a:p>
        </p:txBody>
      </p:sp>
      <p:sp>
        <p:nvSpPr>
          <p:cNvPr id="42" name="Picture Placeholder 7"/>
          <p:cNvSpPr>
            <a:spLocks noGrp="1"/>
          </p:cNvSpPr>
          <p:nvPr>
            <p:ph type="pic" sz="quarter" idx="42" hasCustomPrompt="1"/>
          </p:nvPr>
        </p:nvSpPr>
        <p:spPr>
          <a:xfrm>
            <a:off x="1040178" y="1337102"/>
            <a:ext cx="4885717" cy="1097307"/>
          </a:xfrm>
          <a:prstGeom prst="rect">
            <a:avLst/>
          </a:prstGeom>
          <a:noFill/>
          <a:ln w="76200" cmpd="sng">
            <a:noFill/>
          </a:ln>
          <a:effectLst/>
        </p:spPr>
        <p:txBody>
          <a:bodyPr anchor="ctr" anchorCtr="0"/>
          <a:lstStyle>
            <a:lvl1pPr marL="0" indent="0" algn="ctr">
              <a:buNone/>
              <a:defRPr sz="1200" b="0" i="1">
                <a:solidFill>
                  <a:schemeClr val="tx2"/>
                </a:solidFill>
              </a:defRPr>
            </a:lvl1pPr>
          </a:lstStyle>
          <a:p>
            <a:r>
              <a:rPr lang="en-US" dirty="0"/>
              <a:t>Insert Customer Logo Here</a:t>
            </a:r>
          </a:p>
        </p:txBody>
      </p:sp>
      <p:cxnSp>
        <p:nvCxnSpPr>
          <p:cNvPr id="44" name="Straight Connector 43"/>
          <p:cNvCxnSpPr/>
          <p:nvPr/>
        </p:nvCxnSpPr>
        <p:spPr>
          <a:xfrm>
            <a:off x="6115997" y="1346393"/>
            <a:ext cx="0" cy="5068093"/>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6355278" y="2862824"/>
            <a:ext cx="4970372"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6355274" y="4723646"/>
            <a:ext cx="4970373" cy="16095"/>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1011532" y="4723643"/>
            <a:ext cx="4914369"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27" name="Text Placeholder 7"/>
          <p:cNvSpPr>
            <a:spLocks noGrp="1"/>
          </p:cNvSpPr>
          <p:nvPr>
            <p:ph type="body" sz="quarter" idx="43" hasCustomPrompt="1"/>
          </p:nvPr>
        </p:nvSpPr>
        <p:spPr>
          <a:xfrm>
            <a:off x="6355278" y="3532995"/>
            <a:ext cx="4970372" cy="640175"/>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300" baseline="0">
                <a:solidFill>
                  <a:schemeClr val="tx2"/>
                </a:solidFill>
              </a:defRPr>
            </a:lvl1pPr>
            <a:lvl2pPr marL="455613" indent="-182880">
              <a:lnSpc>
                <a:spcPct val="110000"/>
              </a:lnSpc>
              <a:spcBef>
                <a:spcPts val="0"/>
              </a:spcBef>
              <a:buClr>
                <a:schemeClr val="accent1"/>
              </a:buClr>
              <a:defRPr sz="12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a:t>Bullet #1 replace text and insert your own here</a:t>
            </a:r>
          </a:p>
          <a:p>
            <a:pPr lvl="0"/>
            <a:r>
              <a:rPr lang="en-US" dirty="0"/>
              <a:t>Bullet #2 replace text and insert your own here </a:t>
            </a:r>
          </a:p>
          <a:p>
            <a:pPr lvl="1"/>
            <a:r>
              <a:rPr lang="en-US" dirty="0"/>
              <a:t>Sub bullet style insert your own text here</a:t>
            </a:r>
          </a:p>
        </p:txBody>
      </p:sp>
      <p:sp>
        <p:nvSpPr>
          <p:cNvPr id="28" name="Text Placeholder 7"/>
          <p:cNvSpPr>
            <a:spLocks noGrp="1"/>
          </p:cNvSpPr>
          <p:nvPr>
            <p:ph type="body" sz="quarter" idx="44" hasCustomPrompt="1"/>
          </p:nvPr>
        </p:nvSpPr>
        <p:spPr>
          <a:xfrm>
            <a:off x="6355278" y="5388367"/>
            <a:ext cx="4970372" cy="640175"/>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300" baseline="0">
                <a:solidFill>
                  <a:schemeClr val="tx2"/>
                </a:solidFill>
              </a:defRPr>
            </a:lvl1pPr>
            <a:lvl2pPr marL="455613" indent="-182880">
              <a:lnSpc>
                <a:spcPct val="110000"/>
              </a:lnSpc>
              <a:spcBef>
                <a:spcPts val="0"/>
              </a:spcBef>
              <a:buClr>
                <a:schemeClr val="accent1"/>
              </a:buClr>
              <a:defRPr sz="12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a:t>Bullet #1 replace text and insert your own here</a:t>
            </a:r>
          </a:p>
          <a:p>
            <a:pPr lvl="0"/>
            <a:r>
              <a:rPr lang="en-US" dirty="0"/>
              <a:t>Bullet #2 replace text and insert your own here </a:t>
            </a:r>
          </a:p>
          <a:p>
            <a:pPr lvl="1"/>
            <a:r>
              <a:rPr lang="en-US" dirty="0"/>
              <a:t>Sub bullet style insert your own text here</a:t>
            </a:r>
          </a:p>
        </p:txBody>
      </p:sp>
      <p:sp>
        <p:nvSpPr>
          <p:cNvPr id="24"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30" name="Picture 29"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74232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pic>
        <p:nvPicPr>
          <p:cNvPr id="6" name="Picture 5" descr="Qlik_L01_PPT_-06.jpg"/>
          <p:cNvPicPr>
            <a:picLocks noChangeAspect="1"/>
          </p:cNvPicPr>
          <p:nvPr/>
        </p:nvPicPr>
        <p:blipFill rotWithShape="1">
          <a:blip r:embed="rId2" cstate="screen">
            <a:extLst>
              <a:ext uri="{28A0092B-C50C-407E-A947-70E740481C1C}">
                <a14:useLocalDpi xmlns:a14="http://schemas.microsoft.com/office/drawing/2010/main"/>
              </a:ext>
            </a:extLst>
          </a:blip>
          <a:srcRect l="-4079" t="14647" r="4079" b="-4845"/>
          <a:stretch/>
        </p:blipFill>
        <p:spPr>
          <a:xfrm>
            <a:off x="10058400" y="1"/>
            <a:ext cx="2133600" cy="1576352"/>
          </a:xfrm>
          <a:prstGeom prst="rect">
            <a:avLst/>
          </a:prstGeom>
        </p:spPr>
      </p:pic>
      <p:pic>
        <p:nvPicPr>
          <p:cNvPr id="7" name="Picture 6" descr="Circles_LeftandRight.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1"/>
            <a:ext cx="2387599" cy="1420938"/>
          </a:xfrm>
          <a:prstGeom prst="rect">
            <a:avLst/>
          </a:prstGeom>
        </p:spPr>
      </p:pic>
      <p:pic>
        <p:nvPicPr>
          <p:cNvPr id="5" name="Picture 4" descr="QlikLogo-RGB-PP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3934320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ER SNAPSHOT_B">
    <p:spTree>
      <p:nvGrpSpPr>
        <p:cNvPr id="1" name=""/>
        <p:cNvGrpSpPr/>
        <p:nvPr/>
      </p:nvGrpSpPr>
      <p:grpSpPr>
        <a:xfrm>
          <a:off x="0" y="0"/>
          <a:ext cx="0" cy="0"/>
          <a:chOff x="0" y="0"/>
          <a:chExt cx="0" cy="0"/>
        </a:xfrm>
      </p:grpSpPr>
      <p:pic>
        <p:nvPicPr>
          <p:cNvPr id="25" name="Picture 24" descr="Circles_LeftandRigh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1"/>
            <a:ext cx="2387599" cy="1420938"/>
          </a:xfrm>
          <a:prstGeom prst="rect">
            <a:avLst/>
          </a:prstGeom>
        </p:spPr>
      </p:pic>
      <p:sp>
        <p:nvSpPr>
          <p:cNvPr id="4" name="Picture Placeholder 7"/>
          <p:cNvSpPr>
            <a:spLocks noGrp="1"/>
          </p:cNvSpPr>
          <p:nvPr>
            <p:ph type="pic" sz="quarter" idx="13" hasCustomPrompt="1"/>
          </p:nvPr>
        </p:nvSpPr>
        <p:spPr>
          <a:xfrm>
            <a:off x="1040178" y="2916792"/>
            <a:ext cx="4885717" cy="3403591"/>
          </a:xfrm>
          <a:prstGeom prst="rect">
            <a:avLst/>
          </a:prstGeom>
          <a:noFill/>
          <a:ln w="76200" cmpd="sng">
            <a:noFill/>
          </a:ln>
          <a:effectLst/>
        </p:spPr>
        <p:txBody>
          <a:bodyPr anchor="ctr" anchorCtr="0"/>
          <a:lstStyle>
            <a:lvl1pPr marL="0" indent="0" algn="ctr">
              <a:buNone/>
              <a:defRPr sz="1200" i="1">
                <a:solidFill>
                  <a:schemeClr val="tx2"/>
                </a:solidFill>
              </a:defRPr>
            </a:lvl1pPr>
          </a:lstStyle>
          <a:p>
            <a:r>
              <a:rPr lang="en-US" dirty="0"/>
              <a:t>Insert </a:t>
            </a:r>
            <a:r>
              <a:rPr lang="en-US" dirty="0" err="1"/>
              <a:t>Qlik</a:t>
            </a:r>
            <a:r>
              <a:rPr lang="en-US" dirty="0"/>
              <a:t> Industry Image</a:t>
            </a:r>
          </a:p>
        </p:txBody>
      </p:sp>
      <p:sp>
        <p:nvSpPr>
          <p:cNvPr id="20" name="TextBox 19"/>
          <p:cNvSpPr txBox="1"/>
          <p:nvPr/>
        </p:nvSpPr>
        <p:spPr>
          <a:xfrm>
            <a:off x="17738333" y="6452619"/>
            <a:ext cx="1097280" cy="223138"/>
          </a:xfrm>
          <a:prstGeom prst="rect">
            <a:avLst/>
          </a:prstGeom>
          <a:noFill/>
        </p:spPr>
        <p:txBody>
          <a:bodyPr wrap="square" rtlCol="0">
            <a:spAutoFit/>
          </a:bodyPr>
          <a:lstStyle/>
          <a:p>
            <a:pPr algn="r"/>
            <a:fld id="{E8FE2E68-F185-5D47-B25F-652B0924F704}" type="slidenum">
              <a:rPr lang="en-US" sz="850" smtClean="0">
                <a:solidFill>
                  <a:schemeClr val="tx2">
                    <a:lumMod val="40000"/>
                    <a:lumOff val="60000"/>
                  </a:schemeClr>
                </a:solidFill>
              </a:rPr>
              <a:pPr algn="r"/>
              <a:t>‹#›</a:t>
            </a:fld>
            <a:endParaRPr lang="en-US" sz="850" dirty="0">
              <a:solidFill>
                <a:schemeClr val="tx2">
                  <a:lumMod val="40000"/>
                  <a:lumOff val="60000"/>
                </a:schemeClr>
              </a:solidFill>
            </a:endParaRPr>
          </a:p>
        </p:txBody>
      </p:sp>
      <p:cxnSp>
        <p:nvCxnSpPr>
          <p:cNvPr id="42" name="Straight Connector 41"/>
          <p:cNvCxnSpPr/>
          <p:nvPr/>
        </p:nvCxnSpPr>
        <p:spPr>
          <a:xfrm>
            <a:off x="6089547" y="1305168"/>
            <a:ext cx="0" cy="5175861"/>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115997" y="1346393"/>
            <a:ext cx="0" cy="5068093"/>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2"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cxnSp>
        <p:nvCxnSpPr>
          <p:cNvPr id="23" name="Straight Connector 22"/>
          <p:cNvCxnSpPr/>
          <p:nvPr/>
        </p:nvCxnSpPr>
        <p:spPr>
          <a:xfrm>
            <a:off x="6355278" y="2916791"/>
            <a:ext cx="4970372"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355278" y="4739737"/>
            <a:ext cx="4970372"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 Placeholder 4"/>
          <p:cNvSpPr>
            <a:spLocks noGrp="1"/>
          </p:cNvSpPr>
          <p:nvPr>
            <p:ph type="body" sz="quarter" idx="10" hasCustomPrompt="1"/>
          </p:nvPr>
        </p:nvSpPr>
        <p:spPr>
          <a:xfrm>
            <a:off x="6355278" y="1337103"/>
            <a:ext cx="4970372" cy="338554"/>
          </a:xfrm>
          <a:prstGeom prst="rect">
            <a:avLst/>
          </a:prstGeom>
        </p:spPr>
        <p:txBody>
          <a:bodyPr wrap="square" lIns="0" tIns="0" rIns="0" bIns="0">
            <a:spAutoFit/>
          </a:bodyPr>
          <a:lstStyle>
            <a:lvl1pPr marL="0" indent="0">
              <a:lnSpc>
                <a:spcPct val="110000"/>
              </a:lnSpc>
              <a:buNone/>
              <a:defRPr sz="20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a:t>Challenges</a:t>
            </a:r>
          </a:p>
        </p:txBody>
      </p:sp>
      <p:sp>
        <p:nvSpPr>
          <p:cNvPr id="32" name="Text Placeholder 7"/>
          <p:cNvSpPr>
            <a:spLocks noGrp="1"/>
          </p:cNvSpPr>
          <p:nvPr>
            <p:ph type="body" sz="quarter" idx="11" hasCustomPrompt="1"/>
          </p:nvPr>
        </p:nvSpPr>
        <p:spPr>
          <a:xfrm>
            <a:off x="6355278" y="1768084"/>
            <a:ext cx="4970372" cy="640175"/>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300" baseline="0">
                <a:solidFill>
                  <a:schemeClr val="tx2"/>
                </a:solidFill>
              </a:defRPr>
            </a:lvl1pPr>
            <a:lvl2pPr marL="455613" indent="-182880">
              <a:lnSpc>
                <a:spcPct val="110000"/>
              </a:lnSpc>
              <a:spcBef>
                <a:spcPts val="0"/>
              </a:spcBef>
              <a:buClr>
                <a:schemeClr val="accent1"/>
              </a:buClr>
              <a:defRPr sz="12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a:t>Bullet #1 replace text and insert your own here</a:t>
            </a:r>
          </a:p>
          <a:p>
            <a:pPr lvl="0"/>
            <a:r>
              <a:rPr lang="en-US" dirty="0"/>
              <a:t>Bullet #2 replace text and insert your own here </a:t>
            </a:r>
          </a:p>
          <a:p>
            <a:pPr lvl="1"/>
            <a:r>
              <a:rPr lang="en-US" dirty="0"/>
              <a:t>Sub bullet style insert your own text here</a:t>
            </a:r>
          </a:p>
        </p:txBody>
      </p:sp>
      <p:sp>
        <p:nvSpPr>
          <p:cNvPr id="33" name="Text Placeholder 4"/>
          <p:cNvSpPr>
            <a:spLocks noGrp="1"/>
          </p:cNvSpPr>
          <p:nvPr>
            <p:ph type="body" sz="quarter" idx="35" hasCustomPrompt="1"/>
          </p:nvPr>
        </p:nvSpPr>
        <p:spPr>
          <a:xfrm>
            <a:off x="6355278" y="3099903"/>
            <a:ext cx="4970372" cy="338554"/>
          </a:xfrm>
          <a:prstGeom prst="rect">
            <a:avLst/>
          </a:prstGeom>
        </p:spPr>
        <p:txBody>
          <a:bodyPr wrap="square" lIns="0" tIns="0" rIns="0" bIns="0">
            <a:spAutoFit/>
          </a:bodyPr>
          <a:lstStyle>
            <a:lvl1pPr marL="0" indent="0">
              <a:lnSpc>
                <a:spcPct val="110000"/>
              </a:lnSpc>
              <a:buNone/>
              <a:defRPr sz="20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a:t>Solution</a:t>
            </a:r>
          </a:p>
        </p:txBody>
      </p:sp>
      <p:sp>
        <p:nvSpPr>
          <p:cNvPr id="34" name="Text Placeholder 4"/>
          <p:cNvSpPr>
            <a:spLocks noGrp="1"/>
          </p:cNvSpPr>
          <p:nvPr>
            <p:ph type="body" sz="quarter" idx="37" hasCustomPrompt="1"/>
          </p:nvPr>
        </p:nvSpPr>
        <p:spPr>
          <a:xfrm>
            <a:off x="6355278" y="4957609"/>
            <a:ext cx="4970372" cy="338554"/>
          </a:xfrm>
          <a:prstGeom prst="rect">
            <a:avLst/>
          </a:prstGeom>
        </p:spPr>
        <p:txBody>
          <a:bodyPr wrap="square" lIns="0" tIns="0" rIns="0" bIns="0">
            <a:spAutoFit/>
          </a:bodyPr>
          <a:lstStyle>
            <a:lvl1pPr marL="0" indent="0">
              <a:lnSpc>
                <a:spcPct val="110000"/>
              </a:lnSpc>
              <a:buNone/>
              <a:defRPr sz="20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a:t>Benefits</a:t>
            </a:r>
          </a:p>
        </p:txBody>
      </p:sp>
      <p:cxnSp>
        <p:nvCxnSpPr>
          <p:cNvPr id="35" name="Straight Connector 34"/>
          <p:cNvCxnSpPr/>
          <p:nvPr/>
        </p:nvCxnSpPr>
        <p:spPr>
          <a:xfrm flipH="1">
            <a:off x="6355278" y="2862824"/>
            <a:ext cx="4970372"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6355274" y="4723646"/>
            <a:ext cx="4970373" cy="16095"/>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7" name="Text Placeholder 7"/>
          <p:cNvSpPr>
            <a:spLocks noGrp="1"/>
          </p:cNvSpPr>
          <p:nvPr>
            <p:ph type="body" sz="quarter" idx="43" hasCustomPrompt="1"/>
          </p:nvPr>
        </p:nvSpPr>
        <p:spPr>
          <a:xfrm>
            <a:off x="6355278" y="3532995"/>
            <a:ext cx="4970372" cy="640175"/>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300" baseline="0">
                <a:solidFill>
                  <a:schemeClr val="tx2"/>
                </a:solidFill>
              </a:defRPr>
            </a:lvl1pPr>
            <a:lvl2pPr marL="455613" indent="-182880">
              <a:lnSpc>
                <a:spcPct val="110000"/>
              </a:lnSpc>
              <a:spcBef>
                <a:spcPts val="0"/>
              </a:spcBef>
              <a:buClr>
                <a:schemeClr val="accent1"/>
              </a:buClr>
              <a:defRPr sz="12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a:t>Bullet #1 replace text and insert your own here</a:t>
            </a:r>
          </a:p>
          <a:p>
            <a:pPr lvl="0"/>
            <a:r>
              <a:rPr lang="en-US" dirty="0"/>
              <a:t>Bullet #2 replace text and insert your own here </a:t>
            </a:r>
          </a:p>
          <a:p>
            <a:pPr lvl="1"/>
            <a:r>
              <a:rPr lang="en-US" dirty="0"/>
              <a:t>Sub bullet style insert your own text here</a:t>
            </a:r>
          </a:p>
        </p:txBody>
      </p:sp>
      <p:sp>
        <p:nvSpPr>
          <p:cNvPr id="40" name="Text Placeholder 7"/>
          <p:cNvSpPr>
            <a:spLocks noGrp="1"/>
          </p:cNvSpPr>
          <p:nvPr>
            <p:ph type="body" sz="quarter" idx="44" hasCustomPrompt="1"/>
          </p:nvPr>
        </p:nvSpPr>
        <p:spPr>
          <a:xfrm>
            <a:off x="6355278" y="5388367"/>
            <a:ext cx="4970372" cy="640175"/>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300" baseline="0">
                <a:solidFill>
                  <a:schemeClr val="tx2"/>
                </a:solidFill>
              </a:defRPr>
            </a:lvl1pPr>
            <a:lvl2pPr marL="455613" indent="-182880">
              <a:lnSpc>
                <a:spcPct val="110000"/>
              </a:lnSpc>
              <a:spcBef>
                <a:spcPts val="0"/>
              </a:spcBef>
              <a:buClr>
                <a:schemeClr val="accent1"/>
              </a:buClr>
              <a:defRPr sz="12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a:t>Bullet #1 replace text and insert your own here</a:t>
            </a:r>
          </a:p>
          <a:p>
            <a:pPr lvl="0"/>
            <a:r>
              <a:rPr lang="en-US" dirty="0"/>
              <a:t>Bullet #2 replace text and insert your own here </a:t>
            </a:r>
          </a:p>
          <a:p>
            <a:pPr lvl="1"/>
            <a:r>
              <a:rPr lang="en-US" dirty="0"/>
              <a:t>Sub bullet style insert your own text here</a:t>
            </a:r>
          </a:p>
        </p:txBody>
      </p:sp>
      <p:sp>
        <p:nvSpPr>
          <p:cNvPr id="45" name="Picture Placeholder 7"/>
          <p:cNvSpPr>
            <a:spLocks noGrp="1"/>
          </p:cNvSpPr>
          <p:nvPr>
            <p:ph type="pic" sz="quarter" idx="45" hasCustomPrompt="1"/>
          </p:nvPr>
        </p:nvSpPr>
        <p:spPr>
          <a:xfrm>
            <a:off x="1040178" y="1337103"/>
            <a:ext cx="4885717" cy="1432063"/>
          </a:xfrm>
          <a:prstGeom prst="rect">
            <a:avLst/>
          </a:prstGeom>
          <a:noFill/>
          <a:ln w="76200" cmpd="sng">
            <a:noFill/>
          </a:ln>
          <a:effectLst/>
        </p:spPr>
        <p:txBody>
          <a:bodyPr anchor="ctr" anchorCtr="0"/>
          <a:lstStyle>
            <a:lvl1pPr marL="0" indent="0" algn="ctr">
              <a:buNone/>
              <a:defRPr sz="1200" b="0" i="1">
                <a:solidFill>
                  <a:schemeClr val="tx2"/>
                </a:solidFill>
              </a:defRPr>
            </a:lvl1pPr>
          </a:lstStyle>
          <a:p>
            <a:r>
              <a:rPr lang="en-US" dirty="0"/>
              <a:t>Insert Customer Logo Here</a:t>
            </a:r>
          </a:p>
        </p:txBody>
      </p:sp>
      <p:pic>
        <p:nvPicPr>
          <p:cNvPr id="21" name="Picture 20"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24207539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SLIDE">
    <p:spTree>
      <p:nvGrpSpPr>
        <p:cNvPr id="1" name=""/>
        <p:cNvGrpSpPr/>
        <p:nvPr/>
      </p:nvGrpSpPr>
      <p:grpSpPr>
        <a:xfrm>
          <a:off x="0" y="0"/>
          <a:ext cx="0" cy="0"/>
          <a:chOff x="0" y="0"/>
          <a:chExt cx="0" cy="0"/>
        </a:xfrm>
      </p:grpSpPr>
      <p:pic>
        <p:nvPicPr>
          <p:cNvPr id="7" name="Picture 6" descr="Qlik_L01_PPT_-06.jpg"/>
          <p:cNvPicPr>
            <a:picLocks noChangeAspect="1"/>
          </p:cNvPicPr>
          <p:nvPr/>
        </p:nvPicPr>
        <p:blipFill rotWithShape="1">
          <a:blip r:embed="rId2" cstate="screen">
            <a:extLst>
              <a:ext uri="{28A0092B-C50C-407E-A947-70E740481C1C}">
                <a14:useLocalDpi xmlns:a14="http://schemas.microsoft.com/office/drawing/2010/main"/>
              </a:ext>
            </a:extLst>
          </a:blip>
          <a:srcRect l="-4079" t="14647" r="4079" b="-4845"/>
          <a:stretch/>
        </p:blipFill>
        <p:spPr>
          <a:xfrm>
            <a:off x="10058400" y="1"/>
            <a:ext cx="2133600" cy="1576352"/>
          </a:xfrm>
          <a:prstGeom prst="rect">
            <a:avLst/>
          </a:prstGeom>
        </p:spPr>
      </p:pic>
      <p:pic>
        <p:nvPicPr>
          <p:cNvPr id="8" name="Picture 7" descr="Circles_LeftandRight.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1"/>
            <a:ext cx="2387599" cy="1420938"/>
          </a:xfrm>
          <a:prstGeom prst="rect">
            <a:avLst/>
          </a:prstGeom>
        </p:spPr>
      </p:pic>
      <p:sp>
        <p:nvSpPr>
          <p:cNvPr id="9" name="Table Placeholder 8"/>
          <p:cNvSpPr>
            <a:spLocks noGrp="1"/>
          </p:cNvSpPr>
          <p:nvPr>
            <p:ph type="tbl" sz="quarter" idx="10"/>
          </p:nvPr>
        </p:nvSpPr>
        <p:spPr>
          <a:xfrm>
            <a:off x="1017603" y="1679667"/>
            <a:ext cx="10281167" cy="4714784"/>
          </a:xfrm>
          <a:prstGeom prst="rect">
            <a:avLst/>
          </a:prstGeom>
        </p:spPr>
        <p:txBody>
          <a:bodyPr/>
          <a:lstStyle>
            <a:lvl1pPr marL="0" indent="0">
              <a:buClr>
                <a:schemeClr val="accent1"/>
              </a:buClr>
              <a:buNone/>
              <a:defRPr sz="1200" b="0">
                <a:solidFill>
                  <a:schemeClr val="tx2"/>
                </a:solidFill>
              </a:defRPr>
            </a:lvl1pPr>
            <a:lvl2pPr marL="0" indent="0">
              <a:buClr>
                <a:schemeClr val="accent1"/>
              </a:buClr>
              <a:buFont typeface="Arial" panose="020B0604020202020204" pitchFamily="34" charset="0"/>
              <a:buNone/>
              <a:defRPr sz="1200">
                <a:solidFill>
                  <a:schemeClr val="tx2"/>
                </a:solidFill>
              </a:defRPr>
            </a:lvl2pPr>
            <a:lvl3pPr marL="274320" indent="0">
              <a:buClr>
                <a:schemeClr val="accent1"/>
              </a:buClr>
              <a:buSzPct val="75000"/>
              <a:buFont typeface="Arial" panose="020B0604020202020204" pitchFamily="34" charset="0"/>
              <a:buNone/>
              <a:defRPr sz="1200">
                <a:solidFill>
                  <a:schemeClr val="tx2"/>
                </a:solidFill>
              </a:defRPr>
            </a:lvl3pPr>
            <a:lvl4pPr marL="457200" indent="0">
              <a:buClr>
                <a:schemeClr val="accent1"/>
              </a:buClr>
              <a:buSzPct val="80000"/>
              <a:buFont typeface="Arial" panose="020B0604020202020204" pitchFamily="34" charset="0"/>
              <a:buNone/>
              <a:defRPr sz="1200">
                <a:solidFill>
                  <a:schemeClr val="tx2"/>
                </a:solidFill>
              </a:defRPr>
            </a:lvl4pPr>
          </a:lstStyle>
          <a:p>
            <a:pPr lvl="0"/>
            <a:r>
              <a:rPr lang="en-US"/>
              <a:t>Click icon to add table</a:t>
            </a:r>
            <a:endParaRPr lang="en-US" dirty="0"/>
          </a:p>
        </p:txBody>
      </p:sp>
      <p:sp>
        <p:nvSpPr>
          <p:cNvPr id="5"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6" name="Picture 5" descr="QlikLogo-RGB-PP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4230775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REAK SLIDE 1">
    <p:spTree>
      <p:nvGrpSpPr>
        <p:cNvPr id="1" name=""/>
        <p:cNvGrpSpPr/>
        <p:nvPr/>
      </p:nvGrpSpPr>
      <p:grpSpPr>
        <a:xfrm>
          <a:off x="0" y="0"/>
          <a:ext cx="0" cy="0"/>
          <a:chOff x="0" y="0"/>
          <a:chExt cx="0" cy="0"/>
        </a:xfrm>
      </p:grpSpPr>
      <p:sp>
        <p:nvSpPr>
          <p:cNvPr id="5" name="Text Placeholder 31"/>
          <p:cNvSpPr>
            <a:spLocks noGrp="1"/>
          </p:cNvSpPr>
          <p:nvPr>
            <p:ph type="body" sz="quarter" idx="15" hasCustomPrompt="1"/>
          </p:nvPr>
        </p:nvSpPr>
        <p:spPr>
          <a:xfrm>
            <a:off x="6659739" y="3949700"/>
            <a:ext cx="5112856" cy="636405"/>
          </a:xfrm>
          <a:prstGeom prst="rect">
            <a:avLst/>
          </a:prstGeom>
        </p:spPr>
        <p:txBody>
          <a:bodyPr vert="horz" lIns="0"/>
          <a:lstStyle>
            <a:lvl1pPr marL="0" indent="0">
              <a:spcBef>
                <a:spcPts val="0"/>
              </a:spcBef>
              <a:buNone/>
              <a:defRPr sz="32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pic>
        <p:nvPicPr>
          <p:cNvPr id="7" name="Picture 6" descr="PPT_circleSlide_B1.png"/>
          <p:cNvPicPr>
            <a:picLocks noChangeAspect="1"/>
          </p:cNvPicPr>
          <p:nvPr/>
        </p:nvPicPr>
        <p:blipFill rotWithShape="1">
          <a:blip r:embed="rId2">
            <a:extLst>
              <a:ext uri="{28A0092B-C50C-407E-A947-70E740481C1C}">
                <a14:useLocalDpi xmlns:a14="http://schemas.microsoft.com/office/drawing/2010/main" val="0"/>
              </a:ext>
            </a:extLst>
          </a:blip>
          <a:srcRect l="12028" t="8129" r="-5450" b="-1321"/>
          <a:stretch/>
        </p:blipFill>
        <p:spPr>
          <a:xfrm>
            <a:off x="-12192" y="-1"/>
            <a:ext cx="7259659" cy="6732544"/>
          </a:xfrm>
          <a:prstGeom prst="rect">
            <a:avLst/>
          </a:prstGeom>
        </p:spPr>
      </p:pic>
      <p:pic>
        <p:nvPicPr>
          <p:cNvPr id="6" name="Picture 5"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4120927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REAK SLIDE 2">
    <p:spTree>
      <p:nvGrpSpPr>
        <p:cNvPr id="1" name=""/>
        <p:cNvGrpSpPr/>
        <p:nvPr/>
      </p:nvGrpSpPr>
      <p:grpSpPr>
        <a:xfrm>
          <a:off x="0" y="0"/>
          <a:ext cx="0" cy="0"/>
          <a:chOff x="0" y="0"/>
          <a:chExt cx="0" cy="0"/>
        </a:xfrm>
      </p:grpSpPr>
      <p:sp>
        <p:nvSpPr>
          <p:cNvPr id="5" name="Text Placeholder 31"/>
          <p:cNvSpPr>
            <a:spLocks noGrp="1"/>
          </p:cNvSpPr>
          <p:nvPr>
            <p:ph type="body" sz="quarter" idx="15" hasCustomPrompt="1"/>
          </p:nvPr>
        </p:nvSpPr>
        <p:spPr>
          <a:xfrm>
            <a:off x="6547104" y="3210872"/>
            <a:ext cx="5112856" cy="636405"/>
          </a:xfrm>
          <a:prstGeom prst="rect">
            <a:avLst/>
          </a:prstGeom>
        </p:spPr>
        <p:txBody>
          <a:bodyPr vert="horz" lIns="0"/>
          <a:lstStyle>
            <a:lvl1pPr marL="0" indent="0">
              <a:spcBef>
                <a:spcPts val="0"/>
              </a:spcBef>
              <a:buNone/>
              <a:defRPr sz="32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pic>
        <p:nvPicPr>
          <p:cNvPr id="8" name="Picture 7" descr="BREAKSLIDE2.png"/>
          <p:cNvPicPr>
            <a:picLocks noChangeAspect="1"/>
          </p:cNvPicPr>
          <p:nvPr/>
        </p:nvPicPr>
        <p:blipFill rotWithShape="1">
          <a:blip r:embed="rId2">
            <a:extLst>
              <a:ext uri="{28A0092B-C50C-407E-A947-70E740481C1C}">
                <a14:useLocalDpi xmlns:a14="http://schemas.microsoft.com/office/drawing/2010/main" val="0"/>
              </a:ext>
            </a:extLst>
          </a:blip>
          <a:srcRect l="9542" t="14817" r="25738" b="1703"/>
          <a:stretch/>
        </p:blipFill>
        <p:spPr>
          <a:xfrm>
            <a:off x="-48768" y="0"/>
            <a:ext cx="7109968" cy="6534680"/>
          </a:xfrm>
          <a:prstGeom prst="rect">
            <a:avLst/>
          </a:prstGeom>
        </p:spPr>
      </p:pic>
      <p:pic>
        <p:nvPicPr>
          <p:cNvPr id="6" name="Picture 5"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3064092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REAK SLIDE 3">
    <p:spTree>
      <p:nvGrpSpPr>
        <p:cNvPr id="1" name=""/>
        <p:cNvGrpSpPr/>
        <p:nvPr/>
      </p:nvGrpSpPr>
      <p:grpSpPr>
        <a:xfrm>
          <a:off x="0" y="0"/>
          <a:ext cx="0" cy="0"/>
          <a:chOff x="0" y="0"/>
          <a:chExt cx="0" cy="0"/>
        </a:xfrm>
      </p:grpSpPr>
      <p:pic>
        <p:nvPicPr>
          <p:cNvPr id="8" name="Picture 7" descr="BREAKSLIDE3.png"/>
          <p:cNvPicPr>
            <a:picLocks noChangeAspect="1"/>
          </p:cNvPicPr>
          <p:nvPr/>
        </p:nvPicPr>
        <p:blipFill rotWithShape="1">
          <a:blip r:embed="rId2">
            <a:extLst>
              <a:ext uri="{28A0092B-C50C-407E-A947-70E740481C1C}">
                <a14:useLocalDpi xmlns:a14="http://schemas.microsoft.com/office/drawing/2010/main" val="0"/>
              </a:ext>
            </a:extLst>
          </a:blip>
          <a:srcRect l="16632" t="1873" r="1508" b="625"/>
          <a:stretch/>
        </p:blipFill>
        <p:spPr>
          <a:xfrm>
            <a:off x="0" y="1"/>
            <a:ext cx="6693408" cy="6841090"/>
          </a:xfrm>
          <a:prstGeom prst="rect">
            <a:avLst/>
          </a:prstGeom>
        </p:spPr>
      </p:pic>
      <p:sp>
        <p:nvSpPr>
          <p:cNvPr id="5" name="Text Placeholder 31"/>
          <p:cNvSpPr>
            <a:spLocks noGrp="1"/>
          </p:cNvSpPr>
          <p:nvPr>
            <p:ph type="body" sz="quarter" idx="15" hasCustomPrompt="1"/>
          </p:nvPr>
        </p:nvSpPr>
        <p:spPr>
          <a:xfrm>
            <a:off x="7014221" y="3868791"/>
            <a:ext cx="5112856" cy="636405"/>
          </a:xfrm>
          <a:prstGeom prst="rect">
            <a:avLst/>
          </a:prstGeom>
        </p:spPr>
        <p:txBody>
          <a:bodyPr vert="horz" lIns="0"/>
          <a:lstStyle>
            <a:lvl1pPr marL="0" indent="0">
              <a:spcBef>
                <a:spcPts val="0"/>
              </a:spcBef>
              <a:buNone/>
              <a:defRPr sz="32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pic>
        <p:nvPicPr>
          <p:cNvPr id="6" name="Picture 5"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23996705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SLIDE_Thank you_A">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788" r="17441"/>
          <a:stretch/>
        </p:blipFill>
        <p:spPr>
          <a:xfrm>
            <a:off x="1807" y="1"/>
            <a:ext cx="12313920" cy="6857999"/>
          </a:xfrm>
          <a:prstGeom prst="rect">
            <a:avLst/>
          </a:prstGeom>
        </p:spPr>
      </p:pic>
      <p:sp>
        <p:nvSpPr>
          <p:cNvPr id="7" name="Text Placeholder 2"/>
          <p:cNvSpPr>
            <a:spLocks noGrp="1"/>
          </p:cNvSpPr>
          <p:nvPr>
            <p:ph type="body" sz="quarter" idx="11"/>
          </p:nvPr>
        </p:nvSpPr>
        <p:spPr>
          <a:xfrm>
            <a:off x="6442881" y="3721051"/>
            <a:ext cx="4569200" cy="433260"/>
          </a:xfrm>
          <a:prstGeom prst="rect">
            <a:avLst/>
          </a:prstGeom>
        </p:spPr>
        <p:txBody>
          <a:bodyPr/>
          <a:lstStyle>
            <a:lvl1pPr marL="0" indent="0">
              <a:buNone/>
              <a:defRPr sz="1800">
                <a:solidFill>
                  <a:schemeClr val="tx2"/>
                </a:solidFill>
              </a:defRPr>
            </a:lvl1pPr>
          </a:lstStyle>
          <a:p>
            <a:pPr lvl="0"/>
            <a:r>
              <a:rPr lang="en-US"/>
              <a:t>Edit Master text styles</a:t>
            </a:r>
          </a:p>
        </p:txBody>
      </p:sp>
      <p:pic>
        <p:nvPicPr>
          <p:cNvPr id="10" name="Picture 9"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2881" y="2281103"/>
            <a:ext cx="1474744" cy="358445"/>
          </a:xfrm>
          <a:prstGeom prst="rect">
            <a:avLst/>
          </a:prstGeom>
        </p:spPr>
      </p:pic>
      <p:sp>
        <p:nvSpPr>
          <p:cNvPr id="8" name="Text Placeholder 2"/>
          <p:cNvSpPr>
            <a:spLocks noGrp="1"/>
          </p:cNvSpPr>
          <p:nvPr>
            <p:ph type="body" sz="quarter" idx="12" hasCustomPrompt="1"/>
          </p:nvPr>
        </p:nvSpPr>
        <p:spPr>
          <a:xfrm>
            <a:off x="6337051" y="2990853"/>
            <a:ext cx="5854949" cy="764067"/>
          </a:xfrm>
          <a:prstGeom prst="rect">
            <a:avLst/>
          </a:prstGeom>
        </p:spPr>
        <p:txBody>
          <a:bodyPr anchor="b"/>
          <a:lstStyle>
            <a:lvl1pPr marL="0" indent="0">
              <a:buNone/>
              <a:defRPr sz="4000" b="1">
                <a:solidFill>
                  <a:schemeClr val="tx1"/>
                </a:solidFill>
              </a:defRPr>
            </a:lvl1pPr>
          </a:lstStyle>
          <a:p>
            <a:pPr lvl="0"/>
            <a:r>
              <a:rPr lang="en-US" dirty="0"/>
              <a:t>Thank you</a:t>
            </a:r>
          </a:p>
        </p:txBody>
      </p:sp>
    </p:spTree>
    <p:extLst>
      <p:ext uri="{BB962C8B-B14F-4D97-AF65-F5344CB8AC3E}">
        <p14:creationId xmlns:p14="http://schemas.microsoft.com/office/powerpoint/2010/main" val="7433889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59" b="0" i="0">
                <a:solidFill>
                  <a:srgbClr val="565656"/>
                </a:solidFill>
                <a:latin typeface="Arial"/>
                <a:cs typeface="Arial"/>
              </a:defRPr>
            </a:lvl1pPr>
          </a:lstStyle>
          <a:p>
            <a:endParaRPr/>
          </a:p>
        </p:txBody>
      </p:sp>
      <p:sp>
        <p:nvSpPr>
          <p:cNvPr id="3" name="Holder 3"/>
          <p:cNvSpPr>
            <a:spLocks noGrp="1"/>
          </p:cNvSpPr>
          <p:nvPr>
            <p:ph sz="half" idx="2"/>
          </p:nvPr>
        </p:nvSpPr>
        <p:spPr>
          <a:xfrm>
            <a:off x="609601" y="1577340"/>
            <a:ext cx="530352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8/18/2017</a:t>
            </a:fld>
            <a:endParaRPr lang="en-US"/>
          </a:p>
        </p:txBody>
      </p:sp>
      <p:sp>
        <p:nvSpPr>
          <p:cNvPr id="7" name="Holder 7"/>
          <p:cNvSpPr>
            <a:spLocks noGrp="1"/>
          </p:cNvSpPr>
          <p:nvPr>
            <p:ph type="sldNum" sz="quarter" idx="7"/>
          </p:nvPr>
        </p:nvSpPr>
        <p:spPr/>
        <p:txBody>
          <a:bodyPr lIns="0" tIns="0" rIns="0" bIns="0"/>
          <a:lstStyle>
            <a:lvl1pPr>
              <a:defRPr sz="862" b="0" i="0">
                <a:solidFill>
                  <a:srgbClr val="AFAFAF"/>
                </a:solidFill>
                <a:latin typeface="Arial"/>
                <a:cs typeface="Arial"/>
              </a:defRPr>
            </a:lvl1pPr>
          </a:lstStyle>
          <a:p>
            <a:pPr marL="23053">
              <a:spcBef>
                <a:spcPts val="23"/>
              </a:spcBef>
            </a:pPr>
            <a:fld id="{81D60167-4931-47E6-BA6A-407CBD079E47}" type="slidenum">
              <a:rPr lang="en-US" spc="5" smtClean="0"/>
              <a:pPr marL="23053">
                <a:spcBef>
                  <a:spcPts val="23"/>
                </a:spcBef>
              </a:pPr>
              <a:t>‹#›</a:t>
            </a:fld>
            <a:endParaRPr lang="en-US" spc="5" dirty="0"/>
          </a:p>
        </p:txBody>
      </p:sp>
    </p:spTree>
    <p:extLst>
      <p:ext uri="{BB962C8B-B14F-4D97-AF65-F5344CB8AC3E}">
        <p14:creationId xmlns:p14="http://schemas.microsoft.com/office/powerpoint/2010/main" val="223492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pic>
        <p:nvPicPr>
          <p:cNvPr id="10" name="Picture 9" descr="Qlik_L01_PPT_-06.jpg"/>
          <p:cNvPicPr>
            <a:picLocks noChangeAspect="1"/>
          </p:cNvPicPr>
          <p:nvPr/>
        </p:nvPicPr>
        <p:blipFill rotWithShape="1">
          <a:blip r:embed="rId2" cstate="screen">
            <a:extLst>
              <a:ext uri="{28A0092B-C50C-407E-A947-70E740481C1C}">
                <a14:useLocalDpi xmlns:a14="http://schemas.microsoft.com/office/drawing/2010/main"/>
              </a:ext>
            </a:extLst>
          </a:blip>
          <a:srcRect l="-4079" t="14647" r="4079" b="-4845"/>
          <a:stretch/>
        </p:blipFill>
        <p:spPr>
          <a:xfrm>
            <a:off x="10058400" y="1"/>
            <a:ext cx="2133600" cy="1576352"/>
          </a:xfrm>
          <a:prstGeom prst="rect">
            <a:avLst/>
          </a:prstGeom>
        </p:spPr>
      </p:pic>
      <p:pic>
        <p:nvPicPr>
          <p:cNvPr id="11" name="Picture 10" descr="Circles_LeftandRight.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1"/>
            <a:ext cx="2387599" cy="1420938"/>
          </a:xfrm>
          <a:prstGeom prst="rect">
            <a:avLst/>
          </a:prstGeom>
        </p:spPr>
      </p:pic>
      <p:sp>
        <p:nvSpPr>
          <p:cNvPr id="8"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6" name="Picture 5" descr="QlikLogo-RGB-PP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2306858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1" name="Picture 10" descr="Qlik_L01_PPT_-06.jpg"/>
          <p:cNvPicPr>
            <a:picLocks noChangeAspect="1"/>
          </p:cNvPicPr>
          <p:nvPr/>
        </p:nvPicPr>
        <p:blipFill rotWithShape="1">
          <a:blip r:embed="rId2" cstate="screen">
            <a:extLst>
              <a:ext uri="{28A0092B-C50C-407E-A947-70E740481C1C}">
                <a14:useLocalDpi xmlns:a14="http://schemas.microsoft.com/office/drawing/2010/main"/>
              </a:ext>
            </a:extLst>
          </a:blip>
          <a:srcRect l="-4079" t="14647" r="4079" b="-4845"/>
          <a:stretch/>
        </p:blipFill>
        <p:spPr>
          <a:xfrm>
            <a:off x="10058400" y="1"/>
            <a:ext cx="2133600" cy="1576352"/>
          </a:xfrm>
          <a:prstGeom prst="rect">
            <a:avLst/>
          </a:prstGeom>
        </p:spPr>
      </p:pic>
      <p:pic>
        <p:nvPicPr>
          <p:cNvPr id="13" name="Picture 12" descr="Circles_LeftandRight.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1"/>
            <a:ext cx="2387599" cy="1420938"/>
          </a:xfrm>
          <a:prstGeom prst="rect">
            <a:avLst/>
          </a:prstGeom>
        </p:spPr>
      </p:pic>
      <p:sp>
        <p:nvSpPr>
          <p:cNvPr id="3" name="TextBox 2"/>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14"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Agenda slide</a:t>
            </a:r>
          </a:p>
        </p:txBody>
      </p:sp>
      <p:sp>
        <p:nvSpPr>
          <p:cNvPr id="10" name="Text Placeholder 4"/>
          <p:cNvSpPr>
            <a:spLocks noGrp="1"/>
          </p:cNvSpPr>
          <p:nvPr>
            <p:ph type="body" sz="quarter" idx="11" hasCustomPrompt="1"/>
          </p:nvPr>
        </p:nvSpPr>
        <p:spPr>
          <a:xfrm>
            <a:off x="1017604" y="1660801"/>
            <a:ext cx="10281601" cy="2382191"/>
          </a:xfrm>
          <a:prstGeom prst="rect">
            <a:avLst/>
          </a:prstGeom>
        </p:spPr>
        <p:txBody>
          <a:bodyPr wrap="square" lIns="0" tIns="0" rIns="0" bIns="0">
            <a:spAutoFit/>
          </a:bodyPr>
          <a:lstStyle>
            <a:lvl1pPr marL="182880" indent="-182880">
              <a:lnSpc>
                <a:spcPct val="110000"/>
              </a:lnSpc>
              <a:spcBef>
                <a:spcPts val="1200"/>
              </a:spcBef>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2"/>
            <a:r>
              <a:rPr lang="en-US" dirty="0"/>
              <a:t>Sub bullet #1 style insert your own text here</a:t>
            </a:r>
          </a:p>
          <a:p>
            <a:pPr lvl="3"/>
            <a:r>
              <a:rPr lang="en-US" dirty="0"/>
              <a:t>List bullet #1 style insert your own text here insert your own text here</a:t>
            </a:r>
          </a:p>
          <a:p>
            <a:pPr lvl="0"/>
            <a:r>
              <a:rPr lang="en-US" dirty="0"/>
              <a:t>Title for bulleted list</a:t>
            </a:r>
          </a:p>
          <a:p>
            <a:pPr lvl="2"/>
            <a:r>
              <a:rPr lang="en-US" dirty="0"/>
              <a:t>Sub bullet #1 style insert your own text here</a:t>
            </a:r>
          </a:p>
          <a:p>
            <a:pPr lvl="3"/>
            <a:r>
              <a:rPr lang="en-US" dirty="0"/>
              <a:t>List bullet #1 style insert your own text here insert your own text here</a:t>
            </a:r>
          </a:p>
          <a:p>
            <a:pPr lvl="3"/>
            <a:endParaRPr lang="en-US" dirty="0"/>
          </a:p>
        </p:txBody>
      </p:sp>
      <p:pic>
        <p:nvPicPr>
          <p:cNvPr id="12" name="Picture 11" descr="QlikLogo-RGB-PP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2208570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AIN TEXT_A">
    <p:spTree>
      <p:nvGrpSpPr>
        <p:cNvPr id="1" name=""/>
        <p:cNvGrpSpPr/>
        <p:nvPr/>
      </p:nvGrpSpPr>
      <p:grpSpPr>
        <a:xfrm>
          <a:off x="0" y="0"/>
          <a:ext cx="0" cy="0"/>
          <a:chOff x="0" y="0"/>
          <a:chExt cx="0" cy="0"/>
        </a:xfrm>
      </p:grpSpPr>
      <p:pic>
        <p:nvPicPr>
          <p:cNvPr id="8" name="Picture 7" descr="Qlik_L01_PPT_-06.jpg"/>
          <p:cNvPicPr>
            <a:picLocks noChangeAspect="1"/>
          </p:cNvPicPr>
          <p:nvPr/>
        </p:nvPicPr>
        <p:blipFill rotWithShape="1">
          <a:blip r:embed="rId2" cstate="screen">
            <a:extLst>
              <a:ext uri="{28A0092B-C50C-407E-A947-70E740481C1C}">
                <a14:useLocalDpi xmlns:a14="http://schemas.microsoft.com/office/drawing/2010/main"/>
              </a:ext>
            </a:extLst>
          </a:blip>
          <a:srcRect l="-4079" t="14647" r="4079" b="-4845"/>
          <a:stretch/>
        </p:blipFill>
        <p:spPr>
          <a:xfrm>
            <a:off x="10058400" y="1"/>
            <a:ext cx="2133600" cy="1576352"/>
          </a:xfrm>
          <a:prstGeom prst="rect">
            <a:avLst/>
          </a:prstGeom>
        </p:spPr>
      </p:pic>
      <p:pic>
        <p:nvPicPr>
          <p:cNvPr id="12" name="Picture 11" descr="Circles_LeftandRight.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1"/>
            <a:ext cx="2387599" cy="1420938"/>
          </a:xfrm>
          <a:prstGeom prst="rect">
            <a:avLst/>
          </a:prstGeom>
        </p:spPr>
      </p:pic>
      <p:sp>
        <p:nvSpPr>
          <p:cNvPr id="3" name="TextBox 2"/>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9" name="Text Placeholder 4"/>
          <p:cNvSpPr>
            <a:spLocks noGrp="1"/>
          </p:cNvSpPr>
          <p:nvPr>
            <p:ph type="body" sz="quarter" idx="11" hasCustomPrompt="1"/>
          </p:nvPr>
        </p:nvSpPr>
        <p:spPr>
          <a:xfrm>
            <a:off x="1017604" y="1660800"/>
            <a:ext cx="10281601" cy="2332946"/>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1"/>
            <a:r>
              <a:rPr lang="en-US" dirty="0"/>
              <a:t>Bullet #2 replace text and insert your own here and insert your own </a:t>
            </a:r>
          </a:p>
          <a:p>
            <a:pPr lvl="2"/>
            <a:r>
              <a:rPr lang="en-US" dirty="0"/>
              <a:t>Sub bullet #1 style insert your own text here</a:t>
            </a:r>
          </a:p>
          <a:p>
            <a:pPr lvl="2"/>
            <a:r>
              <a:rPr lang="en-US" dirty="0"/>
              <a:t>Sub bullet #2 style insert your own text here insert your own text here</a:t>
            </a:r>
          </a:p>
          <a:p>
            <a:pPr lvl="3"/>
            <a:r>
              <a:rPr lang="en-US" dirty="0"/>
              <a:t>List bullet #1 style insert your own text here insert your own text here</a:t>
            </a:r>
          </a:p>
          <a:p>
            <a:pPr lvl="3"/>
            <a:r>
              <a:rPr lang="en-US" dirty="0"/>
              <a:t>List bullet #2 style insert your own text here</a:t>
            </a:r>
          </a:p>
        </p:txBody>
      </p:sp>
      <p:sp>
        <p:nvSpPr>
          <p:cNvPr id="14"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10" name="Picture 9" descr="QlikLogo-RGB-PP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1340188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AIN TEXT_B">
    <p:spTree>
      <p:nvGrpSpPr>
        <p:cNvPr id="1" name=""/>
        <p:cNvGrpSpPr/>
        <p:nvPr/>
      </p:nvGrpSpPr>
      <p:grpSpPr>
        <a:xfrm>
          <a:off x="0" y="0"/>
          <a:ext cx="0" cy="0"/>
          <a:chOff x="0" y="0"/>
          <a:chExt cx="0" cy="0"/>
        </a:xfrm>
      </p:grpSpPr>
      <p:pic>
        <p:nvPicPr>
          <p:cNvPr id="13" name="Picture 12" descr="Circles_LeftandRigh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1"/>
            <a:ext cx="2387599" cy="1420938"/>
          </a:xfrm>
          <a:prstGeom prst="rect">
            <a:avLst/>
          </a:prstGeom>
        </p:spPr>
      </p:pic>
      <p:sp>
        <p:nvSpPr>
          <p:cNvPr id="8" name="TextBox 7"/>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9"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12" name="Picture 11"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
        <p:nvSpPr>
          <p:cNvPr id="14" name="Text Placeholder 4"/>
          <p:cNvSpPr>
            <a:spLocks noGrp="1"/>
          </p:cNvSpPr>
          <p:nvPr>
            <p:ph type="body" sz="quarter" idx="11" hasCustomPrompt="1"/>
          </p:nvPr>
        </p:nvSpPr>
        <p:spPr>
          <a:xfrm>
            <a:off x="1017604" y="1660800"/>
            <a:ext cx="10281601" cy="2332946"/>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1"/>
            <a:r>
              <a:rPr lang="en-US" dirty="0"/>
              <a:t>Bullet #2 replace text and insert your own here and insert your own </a:t>
            </a:r>
          </a:p>
          <a:p>
            <a:pPr lvl="2"/>
            <a:r>
              <a:rPr lang="en-US" dirty="0"/>
              <a:t>Sub bullet #1 style insert your own text here</a:t>
            </a:r>
          </a:p>
          <a:p>
            <a:pPr lvl="2"/>
            <a:r>
              <a:rPr lang="en-US" dirty="0"/>
              <a:t>Sub bullet #2 style insert your own text here insert your own text here</a:t>
            </a:r>
          </a:p>
          <a:p>
            <a:pPr lvl="3"/>
            <a:r>
              <a:rPr lang="en-US" dirty="0"/>
              <a:t>List bullet #1 style insert your own text here insert your own text here</a:t>
            </a:r>
          </a:p>
          <a:p>
            <a:pPr lvl="3"/>
            <a:r>
              <a:rPr lang="en-US" dirty="0"/>
              <a:t>List bullet #2 style insert your own text here</a:t>
            </a:r>
          </a:p>
        </p:txBody>
      </p:sp>
    </p:spTree>
    <p:extLst>
      <p:ext uri="{BB962C8B-B14F-4D97-AF65-F5344CB8AC3E}">
        <p14:creationId xmlns:p14="http://schemas.microsoft.com/office/powerpoint/2010/main" val="3602452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AIN TEXT_C">
    <p:spTree>
      <p:nvGrpSpPr>
        <p:cNvPr id="1" name=""/>
        <p:cNvGrpSpPr/>
        <p:nvPr/>
      </p:nvGrpSpPr>
      <p:grpSpPr>
        <a:xfrm>
          <a:off x="0" y="0"/>
          <a:ext cx="0" cy="0"/>
          <a:chOff x="0" y="0"/>
          <a:chExt cx="0" cy="0"/>
        </a:xfrm>
      </p:grpSpPr>
      <p:pic>
        <p:nvPicPr>
          <p:cNvPr id="13" name="Picture 12" descr="Qlik_L01_PPT_-06.jpg"/>
          <p:cNvPicPr>
            <a:picLocks noChangeAspect="1"/>
          </p:cNvPicPr>
          <p:nvPr/>
        </p:nvPicPr>
        <p:blipFill rotWithShape="1">
          <a:blip r:embed="rId2" cstate="screen">
            <a:extLst>
              <a:ext uri="{28A0092B-C50C-407E-A947-70E740481C1C}">
                <a14:useLocalDpi xmlns:a14="http://schemas.microsoft.com/office/drawing/2010/main"/>
              </a:ext>
            </a:extLst>
          </a:blip>
          <a:srcRect l="-4079" t="14647" r="4079" b="-4845"/>
          <a:stretch/>
        </p:blipFill>
        <p:spPr>
          <a:xfrm>
            <a:off x="10058400" y="1"/>
            <a:ext cx="2133600" cy="1576352"/>
          </a:xfrm>
          <a:prstGeom prst="rect">
            <a:avLst/>
          </a:prstGeom>
        </p:spPr>
      </p:pic>
      <p:sp>
        <p:nvSpPr>
          <p:cNvPr id="9" name="TextBox 8"/>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8"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11" name="Picture 10"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
        <p:nvSpPr>
          <p:cNvPr id="15" name="Text Placeholder 4"/>
          <p:cNvSpPr>
            <a:spLocks noGrp="1"/>
          </p:cNvSpPr>
          <p:nvPr>
            <p:ph type="body" sz="quarter" idx="11" hasCustomPrompt="1"/>
          </p:nvPr>
        </p:nvSpPr>
        <p:spPr>
          <a:xfrm>
            <a:off x="1017604" y="1660800"/>
            <a:ext cx="10281601" cy="2332946"/>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1"/>
            <a:r>
              <a:rPr lang="en-US" dirty="0"/>
              <a:t>Bullet #2 replace text and insert your own here and insert your own </a:t>
            </a:r>
          </a:p>
          <a:p>
            <a:pPr lvl="2"/>
            <a:r>
              <a:rPr lang="en-US" dirty="0"/>
              <a:t>Sub bullet #1 style insert your own text here</a:t>
            </a:r>
          </a:p>
          <a:p>
            <a:pPr lvl="2"/>
            <a:r>
              <a:rPr lang="en-US" dirty="0"/>
              <a:t>Sub bullet #2 style insert your own text here insert your own text here</a:t>
            </a:r>
          </a:p>
          <a:p>
            <a:pPr lvl="3"/>
            <a:r>
              <a:rPr lang="en-US" dirty="0"/>
              <a:t>List bullet #1 style insert your own text here insert your own text here</a:t>
            </a:r>
          </a:p>
          <a:p>
            <a:pPr lvl="3"/>
            <a:r>
              <a:rPr lang="en-US" dirty="0"/>
              <a:t>List bullet #2 style insert your own text here</a:t>
            </a:r>
          </a:p>
        </p:txBody>
      </p:sp>
    </p:spTree>
    <p:extLst>
      <p:ext uri="{BB962C8B-B14F-4D97-AF65-F5344CB8AC3E}">
        <p14:creationId xmlns:p14="http://schemas.microsoft.com/office/powerpoint/2010/main" val="3949435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AIN TEXT_D">
    <p:spTree>
      <p:nvGrpSpPr>
        <p:cNvPr id="1" name=""/>
        <p:cNvGrpSpPr/>
        <p:nvPr/>
      </p:nvGrpSpPr>
      <p:grpSpPr>
        <a:xfrm>
          <a:off x="0" y="0"/>
          <a:ext cx="0" cy="0"/>
          <a:chOff x="0" y="0"/>
          <a:chExt cx="0" cy="0"/>
        </a:xfrm>
      </p:grpSpPr>
      <p:pic>
        <p:nvPicPr>
          <p:cNvPr id="5" name="Picture 4" descr="Circles_BottomRigh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48711" y="5698461"/>
            <a:ext cx="2057035" cy="1168359"/>
          </a:xfrm>
          <a:prstGeom prst="rect">
            <a:avLst/>
          </a:prstGeom>
        </p:spPr>
      </p:pic>
      <p:sp>
        <p:nvSpPr>
          <p:cNvPr id="8" name="TextBox 7"/>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9"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11" name="Picture 10"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
        <p:nvSpPr>
          <p:cNvPr id="10" name="Text Placeholder 4"/>
          <p:cNvSpPr>
            <a:spLocks noGrp="1"/>
          </p:cNvSpPr>
          <p:nvPr>
            <p:ph type="body" sz="quarter" idx="11" hasCustomPrompt="1"/>
          </p:nvPr>
        </p:nvSpPr>
        <p:spPr>
          <a:xfrm>
            <a:off x="1017604" y="1660800"/>
            <a:ext cx="10281601" cy="2332946"/>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1"/>
            <a:r>
              <a:rPr lang="en-US" dirty="0"/>
              <a:t>Bullet #2 replace text and insert your own here and insert your own </a:t>
            </a:r>
          </a:p>
          <a:p>
            <a:pPr lvl="2"/>
            <a:r>
              <a:rPr lang="en-US" dirty="0"/>
              <a:t>Sub bullet #1 style insert your own text here</a:t>
            </a:r>
          </a:p>
          <a:p>
            <a:pPr lvl="2"/>
            <a:r>
              <a:rPr lang="en-US" dirty="0"/>
              <a:t>Sub bullet #2 style insert your own text here insert your own text here</a:t>
            </a:r>
          </a:p>
          <a:p>
            <a:pPr lvl="3"/>
            <a:r>
              <a:rPr lang="en-US" dirty="0"/>
              <a:t>List bullet #1 style insert your own text here insert your own text here</a:t>
            </a:r>
          </a:p>
          <a:p>
            <a:pPr lvl="3"/>
            <a:r>
              <a:rPr lang="en-US" dirty="0"/>
              <a:t>List bullet #2 style insert your own text here</a:t>
            </a:r>
          </a:p>
        </p:txBody>
      </p:sp>
    </p:spTree>
    <p:extLst>
      <p:ext uri="{BB962C8B-B14F-4D97-AF65-F5344CB8AC3E}">
        <p14:creationId xmlns:p14="http://schemas.microsoft.com/office/powerpoint/2010/main" val="50108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TEXT_A">
    <p:spTree>
      <p:nvGrpSpPr>
        <p:cNvPr id="1" name=""/>
        <p:cNvGrpSpPr/>
        <p:nvPr/>
      </p:nvGrpSpPr>
      <p:grpSpPr>
        <a:xfrm>
          <a:off x="0" y="0"/>
          <a:ext cx="0" cy="0"/>
          <a:chOff x="0" y="0"/>
          <a:chExt cx="0" cy="0"/>
        </a:xfrm>
      </p:grpSpPr>
      <p:sp>
        <p:nvSpPr>
          <p:cNvPr id="10" name="Text Placeholder 4"/>
          <p:cNvSpPr>
            <a:spLocks noGrp="1"/>
          </p:cNvSpPr>
          <p:nvPr>
            <p:ph type="body" sz="quarter" idx="11" hasCustomPrompt="1"/>
          </p:nvPr>
        </p:nvSpPr>
        <p:spPr>
          <a:xfrm>
            <a:off x="1017604" y="1660800"/>
            <a:ext cx="4905601" cy="1889748"/>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sp>
        <p:nvSpPr>
          <p:cNvPr id="12" name="Text Placeholder 4"/>
          <p:cNvSpPr>
            <a:spLocks noGrp="1"/>
          </p:cNvSpPr>
          <p:nvPr>
            <p:ph type="body" sz="quarter" idx="16" hasCustomPrompt="1"/>
          </p:nvPr>
        </p:nvSpPr>
        <p:spPr>
          <a:xfrm>
            <a:off x="6384004" y="1660800"/>
            <a:ext cx="4915201" cy="1889748"/>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2000" b="0" baseline="0">
                <a:solidFill>
                  <a:schemeClr val="tx2"/>
                </a:solidFill>
              </a:defRPr>
            </a:lvl1pPr>
            <a:lvl2pPr marL="182880" indent="-182880">
              <a:buClr>
                <a:schemeClr val="accent1"/>
              </a:buClr>
              <a:buFont typeface="Arial" panose="020B0604020202020204" pitchFamily="34" charset="0"/>
              <a:buChar char="•"/>
              <a:defRPr sz="2000" b="0">
                <a:solidFill>
                  <a:schemeClr val="tx2"/>
                </a:solidFill>
              </a:defRPr>
            </a:lvl2pPr>
            <a:lvl3pPr marL="457200" indent="-274320">
              <a:buClr>
                <a:schemeClr val="accent1"/>
              </a:buClr>
              <a:buSzPct val="80000"/>
              <a:buFont typeface="Arial" panose="020B0604020202020204" pitchFamily="34" charset="0"/>
              <a:buChar char="─"/>
              <a:defRPr sz="18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600" b="0" baseline="0">
                <a:solidFill>
                  <a:schemeClr val="tx2"/>
                </a:solidFill>
              </a:defRPr>
            </a:lvl4pPr>
            <a:lvl5pPr marL="1828800" indent="0">
              <a:buNone/>
              <a:defRPr sz="2000" b="1">
                <a:solidFill>
                  <a:srgbClr val="8C8C8C"/>
                </a:solidFill>
              </a:defRPr>
            </a:lvl5pPr>
          </a:lstStyle>
          <a:p>
            <a:pPr lvl="0"/>
            <a:r>
              <a:rPr lang="en-US" dirty="0"/>
              <a:t>Title for bulleted list</a:t>
            </a:r>
          </a:p>
          <a:p>
            <a:pPr lvl="1"/>
            <a:r>
              <a:rPr lang="en-US" dirty="0"/>
              <a:t>Bullet #1 replace text and insert your own here</a:t>
            </a:r>
          </a:p>
          <a:p>
            <a:pPr lvl="2"/>
            <a:r>
              <a:rPr lang="en-US" dirty="0"/>
              <a:t>Sub bullet #1 style insert your own text here</a:t>
            </a:r>
          </a:p>
          <a:p>
            <a:pPr lvl="3"/>
            <a:r>
              <a:rPr lang="en-US" dirty="0"/>
              <a:t>List bullet #1 style insert your own text here insert your own text here</a:t>
            </a:r>
          </a:p>
        </p:txBody>
      </p:sp>
      <p:pic>
        <p:nvPicPr>
          <p:cNvPr id="14" name="Picture 13" descr="Circles_LeftandRigh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928775" cy="1147877"/>
          </a:xfrm>
          <a:prstGeom prst="rect">
            <a:avLst/>
          </a:prstGeom>
        </p:spPr>
      </p:pic>
      <p:sp>
        <p:nvSpPr>
          <p:cNvPr id="9" name="TextBox 8"/>
          <p:cNvSpPr txBox="1"/>
          <p:nvPr/>
        </p:nvSpPr>
        <p:spPr>
          <a:xfrm>
            <a:off x="11492089" y="6452619"/>
            <a:ext cx="581480" cy="223138"/>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dirty="0">
              <a:solidFill>
                <a:schemeClr val="tx2">
                  <a:lumMod val="60000"/>
                  <a:lumOff val="40000"/>
                </a:schemeClr>
              </a:solidFill>
            </a:endParaRPr>
          </a:p>
        </p:txBody>
      </p:sp>
      <p:sp>
        <p:nvSpPr>
          <p:cNvPr id="8" name="Title 1"/>
          <p:cNvSpPr>
            <a:spLocks noGrp="1"/>
          </p:cNvSpPr>
          <p:nvPr>
            <p:ph type="title" hasCustomPrompt="1"/>
          </p:nvPr>
        </p:nvSpPr>
        <p:spPr>
          <a:xfrm>
            <a:off x="0" y="442046"/>
            <a:ext cx="12192000" cy="492443"/>
          </a:xfrm>
          <a:prstGeom prst="rect">
            <a:avLst/>
          </a:prstGeom>
        </p:spPr>
        <p:txBody>
          <a:bodyPr lIns="0" tIns="0" rIns="0" bIns="0" anchor="t" anchorCtr="0">
            <a:spAutoFit/>
          </a:bodyPr>
          <a:lstStyle>
            <a:lvl1pPr>
              <a:defRPr sz="3200" b="0">
                <a:solidFill>
                  <a:srgbClr val="565656"/>
                </a:solidFill>
              </a:defRPr>
            </a:lvl1pPr>
          </a:lstStyle>
          <a:p>
            <a:r>
              <a:rPr lang="en-US" dirty="0"/>
              <a:t>Main headline here</a:t>
            </a:r>
          </a:p>
        </p:txBody>
      </p:sp>
      <p:pic>
        <p:nvPicPr>
          <p:cNvPr id="11" name="Picture 10" descr="QlikLogo-RGB-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23" y="6527137"/>
            <a:ext cx="614133" cy="148620"/>
          </a:xfrm>
          <a:prstGeom prst="rect">
            <a:avLst/>
          </a:prstGeom>
        </p:spPr>
      </p:pic>
    </p:spTree>
    <p:extLst>
      <p:ext uri="{BB962C8B-B14F-4D97-AF65-F5344CB8AC3E}">
        <p14:creationId xmlns:p14="http://schemas.microsoft.com/office/powerpoint/2010/main" val="3255451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028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8" r:id="rId25"/>
    <p:sldLayoutId id="2147483693" r:id="rId2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0.png"/><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file:///C:\Users\jgo\Documents\2%20-%20Qlik\DataFiles\Fuel%20Retail\PetrolStation3.dxf" TargetMode="Externa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3079754"/>
            <a:ext cx="5780073" cy="369332"/>
          </a:xfrm>
        </p:spPr>
        <p:txBody>
          <a:bodyPr/>
          <a:lstStyle/>
          <a:p>
            <a:r>
              <a:rPr lang="en-US" dirty="0"/>
              <a:t>Qlik GeoAnalytics</a:t>
            </a:r>
          </a:p>
        </p:txBody>
      </p:sp>
    </p:spTree>
    <p:extLst>
      <p:ext uri="{BB962C8B-B14F-4D97-AF65-F5344CB8AC3E}">
        <p14:creationId xmlns:p14="http://schemas.microsoft.com/office/powerpoint/2010/main" val="4254519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459705" y="1090862"/>
          <a:ext cx="7475621" cy="5979258"/>
        </p:xfrm>
        <a:graphic>
          <a:graphicData uri="http://schemas.openxmlformats.org/drawingml/2006/table">
            <a:tbl>
              <a:tblPr firstRow="1" bandRow="1">
                <a:tableStyleId>{2D5ABB26-0587-4C30-8999-92F81FD0307C}</a:tableStyleId>
              </a:tblPr>
              <a:tblGrid>
                <a:gridCol w="2323167">
                  <a:extLst>
                    <a:ext uri="{9D8B030D-6E8A-4147-A177-3AD203B41FA5}">
                      <a16:colId xmlns:a16="http://schemas.microsoft.com/office/drawing/2014/main" val="12882353"/>
                    </a:ext>
                  </a:extLst>
                </a:gridCol>
                <a:gridCol w="5152454">
                  <a:extLst>
                    <a:ext uri="{9D8B030D-6E8A-4147-A177-3AD203B41FA5}">
                      <a16:colId xmlns:a16="http://schemas.microsoft.com/office/drawing/2014/main" val="3093075147"/>
                    </a:ext>
                  </a:extLst>
                </a:gridCol>
              </a:tblGrid>
              <a:tr h="365402">
                <a:tc>
                  <a:txBody>
                    <a:bodyPr/>
                    <a:lstStyle/>
                    <a:p>
                      <a:r>
                        <a:rPr lang="en-GB" dirty="0"/>
                        <a:t>Operation</a:t>
                      </a:r>
                    </a:p>
                  </a:txBody>
                  <a:tcPr>
                    <a:solidFill>
                      <a:schemeClr val="bg1">
                        <a:lumMod val="85000"/>
                      </a:schemeClr>
                    </a:solidFill>
                  </a:tcPr>
                </a:tc>
                <a:tc>
                  <a:txBody>
                    <a:bodyPr/>
                    <a:lstStyle/>
                    <a:p>
                      <a:r>
                        <a:rPr lang="en-GB" dirty="0"/>
                        <a:t>Summary</a:t>
                      </a:r>
                    </a:p>
                  </a:txBody>
                  <a:tcPr>
                    <a:solidFill>
                      <a:schemeClr val="bg1">
                        <a:lumMod val="85000"/>
                      </a:schemeClr>
                    </a:solidFill>
                  </a:tcPr>
                </a:tc>
                <a:extLst>
                  <a:ext uri="{0D108BD9-81ED-4DB2-BD59-A6C34878D82A}">
                    <a16:rowId xmlns:a16="http://schemas.microsoft.com/office/drawing/2014/main" val="2663904209"/>
                  </a:ext>
                </a:extLst>
              </a:tr>
              <a:tr h="2009712">
                <a:tc>
                  <a:txBody>
                    <a:bodyPr/>
                    <a:lstStyle/>
                    <a:p>
                      <a:r>
                        <a:rPr lang="en-GB" sz="1800" b="1" i="0" kern="1200" dirty="0" err="1">
                          <a:solidFill>
                            <a:schemeClr val="tx1"/>
                          </a:solidFill>
                          <a:effectLst/>
                          <a:latin typeface="+mn-lt"/>
                          <a:ea typeface="+mn-ea"/>
                          <a:cs typeface="+mn-cs"/>
                        </a:rPr>
                        <a:t>Simplifiy</a:t>
                      </a:r>
                      <a:endParaRPr lang="en-GB" sz="1800" b="1" i="0" kern="1200" dirty="0">
                        <a:solidFill>
                          <a:schemeClr val="tx1"/>
                        </a:solidFill>
                        <a:effectLst/>
                        <a:latin typeface="+mn-lt"/>
                        <a:ea typeface="+mn-ea"/>
                        <a:cs typeface="+mn-cs"/>
                      </a:endParaRPr>
                    </a:p>
                  </a:txBody>
                  <a:tcPr/>
                </a:tc>
                <a:tc>
                  <a:txBody>
                    <a:bodyPr/>
                    <a:lstStyle/>
                    <a:p>
                      <a:r>
                        <a:rPr lang="en-GB" sz="1800" b="0" i="0" kern="1200" dirty="0">
                          <a:solidFill>
                            <a:schemeClr val="tx1"/>
                          </a:solidFill>
                          <a:effectLst/>
                          <a:latin typeface="+mn-lt"/>
                          <a:ea typeface="+mn-ea"/>
                          <a:cs typeface="+mn-cs"/>
                        </a:rPr>
                        <a:t>Simplifies the line and area geometries in the dataset. The degree of simplification is calculated automatically based on area, number of objects and size of objects. It is then possible to adjust that to a higher or lower resolution with the </a:t>
                      </a:r>
                      <a:r>
                        <a:rPr lang="en-GB" sz="1800" b="0" i="1" kern="1200" dirty="0">
                          <a:solidFill>
                            <a:schemeClr val="tx1"/>
                          </a:solidFill>
                          <a:effectLst/>
                          <a:latin typeface="+mn-lt"/>
                          <a:ea typeface="+mn-ea"/>
                          <a:cs typeface="+mn-cs"/>
                        </a:rPr>
                        <a:t>Resolution</a:t>
                      </a:r>
                      <a:r>
                        <a:rPr lang="en-GB" sz="1800" b="0" i="0" kern="1200" dirty="0">
                          <a:solidFill>
                            <a:schemeClr val="tx1"/>
                          </a:solidFill>
                          <a:effectLst/>
                          <a:latin typeface="+mn-lt"/>
                          <a:ea typeface="+mn-ea"/>
                          <a:cs typeface="+mn-cs"/>
                        </a:rPr>
                        <a:t> parameter.</a:t>
                      </a:r>
                    </a:p>
                    <a:p>
                      <a:r>
                        <a:rPr lang="en-GB" sz="1800" b="0" i="0" kern="1200" dirty="0">
                          <a:solidFill>
                            <a:schemeClr val="tx1"/>
                          </a:solidFill>
                          <a:effectLst/>
                          <a:latin typeface="+mn-lt"/>
                          <a:ea typeface="+mn-ea"/>
                          <a:cs typeface="+mn-cs"/>
                        </a:rPr>
                        <a:t>Area simplification is done with an advanced algorithm that handles topologies and can remove gaps and join islands</a:t>
                      </a:r>
                    </a:p>
                  </a:txBody>
                  <a:tcPr/>
                </a:tc>
                <a:extLst>
                  <a:ext uri="{0D108BD9-81ED-4DB2-BD59-A6C34878D82A}">
                    <a16:rowId xmlns:a16="http://schemas.microsoft.com/office/drawing/2014/main" val="2887685694"/>
                  </a:ext>
                </a:extLst>
              </a:tr>
              <a:tr h="1041498">
                <a:tc>
                  <a:txBody>
                    <a:bodyPr/>
                    <a:lstStyle/>
                    <a:p>
                      <a:r>
                        <a:rPr lang="en-GB" sz="1800" b="1" i="0" kern="1200" dirty="0" err="1">
                          <a:solidFill>
                            <a:schemeClr val="tx1"/>
                          </a:solidFill>
                          <a:effectLst/>
                          <a:latin typeface="+mn-lt"/>
                          <a:ea typeface="+mn-ea"/>
                          <a:cs typeface="+mn-cs"/>
                        </a:rPr>
                        <a:t>SpatialIndex</a:t>
                      </a:r>
                      <a:endParaRPr lang="en-GB" sz="1800" b="1" i="0" kern="1200" dirty="0">
                        <a:solidFill>
                          <a:schemeClr val="tx1"/>
                        </a:solidFill>
                        <a:effectLst/>
                        <a:latin typeface="+mn-lt"/>
                        <a:ea typeface="+mn-ea"/>
                        <a:cs typeface="+mn-cs"/>
                      </a:endParaRPr>
                    </a:p>
                  </a:txBody>
                  <a:tcPr/>
                </a:tc>
                <a:tc>
                  <a:txBody>
                    <a:bodyPr/>
                    <a:lstStyle/>
                    <a:p>
                      <a:r>
                        <a:rPr lang="en-GB" sz="1800" b="0" i="0" kern="1200" dirty="0">
                          <a:solidFill>
                            <a:schemeClr val="tx1"/>
                          </a:solidFill>
                          <a:effectLst/>
                          <a:latin typeface="+mn-lt"/>
                          <a:ea typeface="+mn-ea"/>
                          <a:cs typeface="+mn-cs"/>
                        </a:rPr>
                        <a:t>Generates a spatial index for a dataset that is needed for the "Select Visible" feature in </a:t>
                      </a:r>
                      <a:r>
                        <a:rPr lang="en-GB" sz="1800" b="0" i="0" kern="1200" dirty="0" err="1">
                          <a:solidFill>
                            <a:schemeClr val="tx1"/>
                          </a:solidFill>
                          <a:effectLst/>
                          <a:latin typeface="+mn-lt"/>
                          <a:ea typeface="+mn-ea"/>
                          <a:cs typeface="+mn-cs"/>
                        </a:rPr>
                        <a:t>IdevioMaps</a:t>
                      </a:r>
                      <a:r>
                        <a:rPr lang="en-GB" sz="1800" b="0" i="0" kern="1200" dirty="0">
                          <a:solidFill>
                            <a:schemeClr val="tx1"/>
                          </a:solidFill>
                          <a:effectLst/>
                          <a:latin typeface="+mn-lt"/>
                          <a:ea typeface="+mn-ea"/>
                          <a:cs typeface="+mn-cs"/>
                        </a:rPr>
                        <a:t>.</a:t>
                      </a:r>
                      <a:endParaRPr lang="en-GB" dirty="0"/>
                    </a:p>
                  </a:txBody>
                  <a:tcPr/>
                </a:tc>
                <a:extLst>
                  <a:ext uri="{0D108BD9-81ED-4DB2-BD59-A6C34878D82A}">
                    <a16:rowId xmlns:a16="http://schemas.microsoft.com/office/drawing/2014/main" val="1852214128"/>
                  </a:ext>
                </a:extLst>
              </a:tr>
              <a:tr h="2009712">
                <a:tc>
                  <a:txBody>
                    <a:bodyPr/>
                    <a:lstStyle/>
                    <a:p>
                      <a:r>
                        <a:rPr lang="en-GB" sz="1800" b="1" i="0" kern="1200" dirty="0">
                          <a:solidFill>
                            <a:schemeClr val="tx1"/>
                          </a:solidFill>
                          <a:effectLst/>
                          <a:latin typeface="+mn-lt"/>
                          <a:ea typeface="+mn-ea"/>
                          <a:cs typeface="+mn-cs"/>
                        </a:rPr>
                        <a:t>Travel</a:t>
                      </a:r>
                      <a:r>
                        <a:rPr lang="en-GB" dirty="0"/>
                        <a:t> </a:t>
                      </a:r>
                      <a:r>
                        <a:rPr lang="en-GB" sz="1800" b="1" i="0" kern="1200" dirty="0">
                          <a:solidFill>
                            <a:schemeClr val="tx1"/>
                          </a:solidFill>
                          <a:effectLst/>
                          <a:latin typeface="+mn-lt"/>
                          <a:ea typeface="+mn-ea"/>
                          <a:cs typeface="+mn-cs"/>
                        </a:rPr>
                        <a:t>Areas</a:t>
                      </a:r>
                    </a:p>
                  </a:txBody>
                  <a:tcPr/>
                </a:tc>
                <a:tc>
                  <a:txBody>
                    <a:bodyPr/>
                    <a:lstStyle/>
                    <a:p>
                      <a:r>
                        <a:rPr lang="en-GB" sz="1800" b="0" i="0" kern="1200" dirty="0">
                          <a:solidFill>
                            <a:schemeClr val="tx1"/>
                          </a:solidFill>
                          <a:effectLst/>
                          <a:latin typeface="+mn-lt"/>
                          <a:ea typeface="+mn-ea"/>
                          <a:cs typeface="+mn-cs"/>
                        </a:rPr>
                        <a:t>Calculates travel time into areas. All locations within the returned area can be reached within a certain time or is closer than a certain distance along roads. If you use "bird" as transportation type it generates geographically correct circles around the origins.</a:t>
                      </a:r>
                    </a:p>
                    <a:p>
                      <a:endParaRPr lang="en-GB" dirty="0"/>
                    </a:p>
                  </a:txBody>
                  <a:tcPr/>
                </a:tc>
                <a:extLst>
                  <a:ext uri="{0D108BD9-81ED-4DB2-BD59-A6C34878D82A}">
                    <a16:rowId xmlns:a16="http://schemas.microsoft.com/office/drawing/2014/main" val="2441012399"/>
                  </a:ext>
                </a:extLst>
              </a:tr>
            </a:tbl>
          </a:graphicData>
        </a:graphic>
      </p:graphicFrame>
      <p:sp>
        <p:nvSpPr>
          <p:cNvPr id="5" name="Title 4"/>
          <p:cNvSpPr>
            <a:spLocks noGrp="1"/>
          </p:cNvSpPr>
          <p:nvPr>
            <p:ph type="title"/>
          </p:nvPr>
        </p:nvSpPr>
        <p:spPr/>
        <p:txBody>
          <a:bodyPr/>
          <a:lstStyle/>
          <a:p>
            <a:r>
              <a:rPr lang="en-GB" dirty="0"/>
              <a:t>Qlik GeoAnalytics Connector Operations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08" y="1876927"/>
            <a:ext cx="3368150" cy="3064042"/>
          </a:xfrm>
          <a:prstGeom prst="rect">
            <a:avLst/>
          </a:prstGeom>
        </p:spPr>
      </p:pic>
    </p:spTree>
    <p:extLst>
      <p:ext uri="{BB962C8B-B14F-4D97-AF65-F5344CB8AC3E}">
        <p14:creationId xmlns:p14="http://schemas.microsoft.com/office/powerpoint/2010/main" val="549487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475748" y="1732546"/>
          <a:ext cx="7475621" cy="2375472"/>
        </p:xfrm>
        <a:graphic>
          <a:graphicData uri="http://schemas.openxmlformats.org/drawingml/2006/table">
            <a:tbl>
              <a:tblPr firstRow="1" bandRow="1">
                <a:tableStyleId>{2D5ABB26-0587-4C30-8999-92F81FD0307C}</a:tableStyleId>
              </a:tblPr>
              <a:tblGrid>
                <a:gridCol w="2323167">
                  <a:extLst>
                    <a:ext uri="{9D8B030D-6E8A-4147-A177-3AD203B41FA5}">
                      <a16:colId xmlns:a16="http://schemas.microsoft.com/office/drawing/2014/main" val="12882353"/>
                    </a:ext>
                  </a:extLst>
                </a:gridCol>
                <a:gridCol w="5152454">
                  <a:extLst>
                    <a:ext uri="{9D8B030D-6E8A-4147-A177-3AD203B41FA5}">
                      <a16:colId xmlns:a16="http://schemas.microsoft.com/office/drawing/2014/main" val="3093075147"/>
                    </a:ext>
                  </a:extLst>
                </a:gridCol>
              </a:tblGrid>
              <a:tr h="365402">
                <a:tc>
                  <a:txBody>
                    <a:bodyPr/>
                    <a:lstStyle/>
                    <a:p>
                      <a:r>
                        <a:rPr lang="en-GB" dirty="0"/>
                        <a:t>Operation</a:t>
                      </a:r>
                    </a:p>
                  </a:txBody>
                  <a:tcPr>
                    <a:solidFill>
                      <a:schemeClr val="bg1">
                        <a:lumMod val="85000"/>
                      </a:schemeClr>
                    </a:solidFill>
                  </a:tcPr>
                </a:tc>
                <a:tc>
                  <a:txBody>
                    <a:bodyPr/>
                    <a:lstStyle/>
                    <a:p>
                      <a:r>
                        <a:rPr lang="en-GB" dirty="0"/>
                        <a:t>Summary</a:t>
                      </a:r>
                    </a:p>
                  </a:txBody>
                  <a:tcPr>
                    <a:solidFill>
                      <a:schemeClr val="bg1">
                        <a:lumMod val="85000"/>
                      </a:schemeClr>
                    </a:solidFill>
                  </a:tcPr>
                </a:tc>
                <a:extLst>
                  <a:ext uri="{0D108BD9-81ED-4DB2-BD59-A6C34878D82A}">
                    <a16:rowId xmlns:a16="http://schemas.microsoft.com/office/drawing/2014/main" val="2663904209"/>
                  </a:ext>
                </a:extLst>
              </a:tr>
              <a:tr h="2009712">
                <a:tc>
                  <a:txBody>
                    <a:bodyPr/>
                    <a:lstStyle/>
                    <a:p>
                      <a:r>
                        <a:rPr lang="en-GB" sz="1800" b="1" i="0" kern="1200" dirty="0">
                          <a:solidFill>
                            <a:schemeClr val="tx1"/>
                          </a:solidFill>
                          <a:effectLst/>
                          <a:latin typeface="+mn-lt"/>
                          <a:ea typeface="+mn-ea"/>
                          <a:cs typeface="+mn-cs"/>
                        </a:rPr>
                        <a:t>Within</a:t>
                      </a:r>
                    </a:p>
                  </a:txBody>
                  <a:tcPr/>
                </a:tc>
                <a:tc>
                  <a:txBody>
                    <a:bodyPr/>
                    <a:lstStyle/>
                    <a:p>
                      <a:r>
                        <a:rPr lang="en-GB" sz="1800" b="0" i="0" kern="1200" dirty="0">
                          <a:solidFill>
                            <a:schemeClr val="tx1"/>
                          </a:solidFill>
                          <a:effectLst/>
                          <a:latin typeface="+mn-lt"/>
                          <a:ea typeface="+mn-ea"/>
                          <a:cs typeface="+mn-cs"/>
                        </a:rPr>
                        <a:t>There is a relation between enclosed and enclosing if enclosed is completely inside the enclosing area</a:t>
                      </a:r>
                    </a:p>
                  </a:txBody>
                  <a:tcPr/>
                </a:tc>
                <a:extLst>
                  <a:ext uri="{0D108BD9-81ED-4DB2-BD59-A6C34878D82A}">
                    <a16:rowId xmlns:a16="http://schemas.microsoft.com/office/drawing/2014/main" val="2887685694"/>
                  </a:ext>
                </a:extLst>
              </a:tr>
            </a:tbl>
          </a:graphicData>
        </a:graphic>
      </p:graphicFrame>
      <p:sp>
        <p:nvSpPr>
          <p:cNvPr id="5" name="Title 4"/>
          <p:cNvSpPr>
            <a:spLocks noGrp="1"/>
          </p:cNvSpPr>
          <p:nvPr>
            <p:ph type="title"/>
          </p:nvPr>
        </p:nvSpPr>
        <p:spPr/>
        <p:txBody>
          <a:bodyPr/>
          <a:lstStyle/>
          <a:p>
            <a:r>
              <a:rPr lang="en-GB" dirty="0"/>
              <a:t>Qlik GeoAnalytics Connector Operations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08" y="1876927"/>
            <a:ext cx="3368150" cy="3064042"/>
          </a:xfrm>
          <a:prstGeom prst="rect">
            <a:avLst/>
          </a:prstGeom>
        </p:spPr>
      </p:pic>
    </p:spTree>
    <p:extLst>
      <p:ext uri="{BB962C8B-B14F-4D97-AF65-F5344CB8AC3E}">
        <p14:creationId xmlns:p14="http://schemas.microsoft.com/office/powerpoint/2010/main" val="3097014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3079754"/>
            <a:ext cx="5780073" cy="369332"/>
          </a:xfrm>
        </p:spPr>
        <p:txBody>
          <a:bodyPr/>
          <a:lstStyle/>
          <a:p>
            <a:r>
              <a:rPr lang="en-US" dirty="0"/>
              <a:t>Qlik GeoAnalytics Connector Datasets</a:t>
            </a:r>
          </a:p>
        </p:txBody>
      </p:sp>
    </p:spTree>
    <p:extLst>
      <p:ext uri="{BB962C8B-B14F-4D97-AF65-F5344CB8AC3E}">
        <p14:creationId xmlns:p14="http://schemas.microsoft.com/office/powerpoint/2010/main" val="365500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Qlik GeoAnalytics Connector Datasets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862" y="2070043"/>
            <a:ext cx="3077018" cy="1706346"/>
          </a:xfrm>
          <a:prstGeom prst="rect">
            <a:avLst/>
          </a:prstGeom>
        </p:spPr>
      </p:pic>
      <p:sp>
        <p:nvSpPr>
          <p:cNvPr id="5" name="TextBox 4"/>
          <p:cNvSpPr txBox="1"/>
          <p:nvPr/>
        </p:nvSpPr>
        <p:spPr>
          <a:xfrm>
            <a:off x="4090737" y="1270879"/>
            <a:ext cx="7523747" cy="4524315"/>
          </a:xfrm>
          <a:prstGeom prst="rect">
            <a:avLst/>
          </a:prstGeom>
          <a:noFill/>
        </p:spPr>
        <p:txBody>
          <a:bodyPr wrap="square" rtlCol="0">
            <a:spAutoFit/>
          </a:bodyPr>
          <a:lstStyle/>
          <a:p>
            <a:r>
              <a:rPr lang="en-GB" dirty="0">
                <a:solidFill>
                  <a:srgbClr val="000000"/>
                </a:solidFill>
                <a:latin typeface="Helvetica" panose="020B0604020202020204" pitchFamily="34" charset="0"/>
              </a:rPr>
              <a:t>Data sources that can be used with operations in Qlik GeoAnalytics.</a:t>
            </a:r>
          </a:p>
          <a:p>
            <a:endParaRPr lang="en-GB" dirty="0"/>
          </a:p>
          <a:p>
            <a:pPr marL="285750" indent="-285750">
              <a:buFont typeface="Arial" panose="020B0604020202020204" pitchFamily="34" charset="0"/>
              <a:buChar char="•"/>
            </a:pPr>
            <a:r>
              <a:rPr lang="en-GB" b="1" dirty="0"/>
              <a:t>Database</a:t>
            </a:r>
          </a:p>
          <a:p>
            <a:pPr marL="742950" lvl="1" indent="-285750">
              <a:buFont typeface="Arial" panose="020B0604020202020204" pitchFamily="34" charset="0"/>
              <a:buChar char="•"/>
            </a:pPr>
            <a:r>
              <a:rPr lang="en-GB" dirty="0"/>
              <a:t>Access to files in a Database</a:t>
            </a:r>
          </a:p>
          <a:p>
            <a:pPr marL="285750" indent="-285750">
              <a:buFont typeface="Arial" panose="020B0604020202020204" pitchFamily="34" charset="0"/>
              <a:buChar char="•"/>
            </a:pPr>
            <a:r>
              <a:rPr lang="en-GB" b="1" dirty="0"/>
              <a:t>File Based Geo Dataset</a:t>
            </a:r>
          </a:p>
          <a:p>
            <a:pPr marL="742950" lvl="1" indent="-285750">
              <a:buFont typeface="Arial" panose="020B0604020202020204" pitchFamily="34" charset="0"/>
              <a:buChar char="•"/>
            </a:pPr>
            <a:r>
              <a:rPr lang="en-GB" dirty="0"/>
              <a:t>Different kinds of geographical file formats like </a:t>
            </a:r>
            <a:r>
              <a:rPr lang="en-GB" dirty="0" err="1"/>
              <a:t>GeoJSON</a:t>
            </a:r>
            <a:r>
              <a:rPr lang="en-GB" dirty="0"/>
              <a:t> and Shape</a:t>
            </a:r>
          </a:p>
          <a:p>
            <a:pPr marL="285750" indent="-285750">
              <a:buFont typeface="Arial" panose="020B0604020202020204" pitchFamily="34" charset="0"/>
              <a:buChar char="•"/>
            </a:pPr>
            <a:r>
              <a:rPr lang="en-GB" b="1" dirty="0"/>
              <a:t>Loaded Table</a:t>
            </a:r>
          </a:p>
          <a:p>
            <a:pPr marL="742950" lvl="1" indent="-285750">
              <a:buFont typeface="Arial" panose="020B0604020202020204" pitchFamily="34" charset="0"/>
              <a:buChar char="•"/>
            </a:pPr>
            <a:r>
              <a:rPr lang="en-GB" dirty="0"/>
              <a:t>Data that is already loaded from other sources may be used as </a:t>
            </a:r>
            <a:r>
              <a:rPr lang="en-GB" dirty="0" err="1"/>
              <a:t>as</a:t>
            </a:r>
            <a:r>
              <a:rPr lang="en-GB" dirty="0"/>
              <a:t> a dataset</a:t>
            </a:r>
          </a:p>
          <a:p>
            <a:pPr marL="285750" indent="-285750">
              <a:buFont typeface="Arial" panose="020B0604020202020204" pitchFamily="34" charset="0"/>
              <a:buChar char="•"/>
            </a:pPr>
            <a:r>
              <a:rPr lang="en-GB" b="1" dirty="0"/>
              <a:t>Separated Text File</a:t>
            </a:r>
          </a:p>
          <a:p>
            <a:pPr marL="742950" lvl="1" indent="-285750">
              <a:buFont typeface="Arial" panose="020B0604020202020204" pitchFamily="34" charset="0"/>
              <a:buChar char="•"/>
            </a:pPr>
            <a:r>
              <a:rPr lang="en-GB" dirty="0"/>
              <a:t>Text files with table data, optionally with geometries. Instead of geometries also names of locations may be specified.</a:t>
            </a:r>
          </a:p>
          <a:p>
            <a:pPr marL="285750" indent="-285750">
              <a:buFont typeface="Arial" panose="020B0604020202020204" pitchFamily="34" charset="0"/>
              <a:buChar char="•"/>
            </a:pPr>
            <a:r>
              <a:rPr lang="en-GB" b="1" dirty="0"/>
              <a:t>Standard Areas &amp; Points</a:t>
            </a:r>
          </a:p>
          <a:p>
            <a:pPr marL="742950" lvl="1" indent="-285750">
              <a:buFont typeface="Arial" panose="020B0604020202020204" pitchFamily="34" charset="0"/>
              <a:buChar char="•"/>
            </a:pPr>
            <a:r>
              <a:rPr lang="en-GB" dirty="0"/>
              <a:t>Points and areas that are available in the Qlik GeoAnalytics location service.</a:t>
            </a:r>
          </a:p>
        </p:txBody>
      </p:sp>
    </p:spTree>
    <p:extLst>
      <p:ext uri="{BB962C8B-B14F-4D97-AF65-F5344CB8AC3E}">
        <p14:creationId xmlns:p14="http://schemas.microsoft.com/office/powerpoint/2010/main" val="3767306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6773590" y="756622"/>
            <a:ext cx="5112856" cy="636405"/>
          </a:xfrm>
        </p:spPr>
        <p:txBody>
          <a:bodyPr/>
          <a:lstStyle/>
          <a:p>
            <a:r>
              <a:rPr lang="en-GB" dirty="0"/>
              <a:t>Setting up the following Operations:</a:t>
            </a:r>
          </a:p>
          <a:p>
            <a:endParaRPr lang="en-GB" dirty="0"/>
          </a:p>
          <a:p>
            <a:pPr marL="457200" indent="-457200">
              <a:buFont typeface="Arial" panose="020B0604020202020204" pitchFamily="34" charset="0"/>
              <a:buChar char="•"/>
            </a:pPr>
            <a:r>
              <a:rPr lang="en-GB" dirty="0"/>
              <a:t>Routes</a:t>
            </a:r>
          </a:p>
          <a:p>
            <a:pPr marL="457200" indent="-457200">
              <a:buFont typeface="Arial" panose="020B0604020202020204" pitchFamily="34" charset="0"/>
              <a:buChar char="•"/>
            </a:pPr>
            <a:r>
              <a:rPr lang="en-GB" dirty="0"/>
              <a:t>Closest</a:t>
            </a:r>
          </a:p>
          <a:p>
            <a:pPr marL="457200" indent="-457200">
              <a:buFont typeface="Arial" panose="020B0604020202020204" pitchFamily="34" charset="0"/>
              <a:buChar char="•"/>
            </a:pPr>
            <a:r>
              <a:rPr lang="en-GB" dirty="0"/>
              <a:t>Dissolve</a:t>
            </a:r>
          </a:p>
          <a:p>
            <a:pPr marL="457200" indent="-457200">
              <a:buFont typeface="Arial" panose="020B0604020202020204" pitchFamily="34" charset="0"/>
              <a:buChar char="•"/>
            </a:pPr>
            <a:r>
              <a:rPr lang="en-GB" dirty="0"/>
              <a:t>Travel Areas</a:t>
            </a:r>
          </a:p>
          <a:p>
            <a:pPr marL="457200" indent="-457200">
              <a:buFont typeface="Arial" panose="020B0604020202020204" pitchFamily="34" charset="0"/>
              <a:buChar char="•"/>
            </a:pPr>
            <a:r>
              <a:rPr lang="en-GB" dirty="0"/>
              <a:t>Binning</a:t>
            </a:r>
          </a:p>
          <a:p>
            <a:pPr marL="457200" indent="-457200">
              <a:buFont typeface="Arial" panose="020B0604020202020204" pitchFamily="34" charset="0"/>
              <a:buChar char="•"/>
            </a:pPr>
            <a:r>
              <a:rPr lang="en-GB" dirty="0"/>
              <a:t>Cluster</a:t>
            </a:r>
          </a:p>
          <a:p>
            <a:pPr marL="457200" indent="-457200">
              <a:buFont typeface="Arial" panose="020B0604020202020204" pitchFamily="34" charset="0"/>
              <a:buChar char="•"/>
            </a:pPr>
            <a:r>
              <a:rPr lang="en-GB" dirty="0"/>
              <a:t>Loading a Shape File</a:t>
            </a:r>
          </a:p>
          <a:p>
            <a:pPr marL="457200" indent="-457200">
              <a:buFont typeface="Arial" panose="020B0604020202020204" pitchFamily="34" charset="0"/>
              <a:buChar char="•"/>
            </a:pPr>
            <a:r>
              <a:rPr lang="en-GB"/>
              <a:t>Within</a:t>
            </a:r>
            <a:endParaRPr lang="en-GB"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787932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2771978"/>
            <a:ext cx="5780073" cy="677108"/>
          </a:xfrm>
        </p:spPr>
        <p:txBody>
          <a:bodyPr/>
          <a:lstStyle/>
          <a:p>
            <a:r>
              <a:rPr lang="en-US" sz="4400" dirty="0"/>
              <a:t>Qlik GeoAnalytics</a:t>
            </a:r>
          </a:p>
        </p:txBody>
      </p:sp>
      <p:sp>
        <p:nvSpPr>
          <p:cNvPr id="3" name="Subtitle 2"/>
          <p:cNvSpPr txBox="1">
            <a:spLocks/>
          </p:cNvSpPr>
          <p:nvPr/>
        </p:nvSpPr>
        <p:spPr>
          <a:xfrm>
            <a:off x="6411928" y="3689717"/>
            <a:ext cx="5298809" cy="1199147"/>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800" dirty="0"/>
              <a:t>Setting up the Operations</a:t>
            </a:r>
          </a:p>
          <a:p>
            <a:pPr marL="0" indent="0">
              <a:buNone/>
            </a:pPr>
            <a:r>
              <a:rPr lang="en-GB" sz="2800" i="1" dirty="0"/>
              <a:t>Routes</a:t>
            </a:r>
          </a:p>
        </p:txBody>
      </p:sp>
    </p:spTree>
    <p:extLst>
      <p:ext uri="{BB962C8B-B14F-4D97-AF65-F5344CB8AC3E}">
        <p14:creationId xmlns:p14="http://schemas.microsoft.com/office/powerpoint/2010/main" val="4215492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Routes – Use Cases</a:t>
            </a:r>
          </a:p>
        </p:txBody>
      </p:sp>
      <p:pic>
        <p:nvPicPr>
          <p:cNvPr id="3" name="Picture 2"/>
          <p:cNvPicPr>
            <a:picLocks noChangeAspect="1"/>
          </p:cNvPicPr>
          <p:nvPr/>
        </p:nvPicPr>
        <p:blipFill>
          <a:blip r:embed="rId2"/>
          <a:stretch>
            <a:fillRect/>
          </a:stretch>
        </p:blipFill>
        <p:spPr>
          <a:xfrm>
            <a:off x="1764634" y="350471"/>
            <a:ext cx="1050921" cy="675592"/>
          </a:xfrm>
          <a:prstGeom prst="rect">
            <a:avLst/>
          </a:prstGeom>
        </p:spPr>
      </p:pic>
      <p:pic>
        <p:nvPicPr>
          <p:cNvPr id="8" name="Picture 7"/>
          <p:cNvPicPr>
            <a:picLocks noChangeAspect="1"/>
          </p:cNvPicPr>
          <p:nvPr/>
        </p:nvPicPr>
        <p:blipFill>
          <a:blip r:embed="rId3"/>
          <a:stretch>
            <a:fillRect/>
          </a:stretch>
        </p:blipFill>
        <p:spPr>
          <a:xfrm>
            <a:off x="221872" y="1497858"/>
            <a:ext cx="5187365" cy="4339212"/>
          </a:xfrm>
          <a:prstGeom prst="rect">
            <a:avLst/>
          </a:prstGeom>
        </p:spPr>
      </p:pic>
      <p:pic>
        <p:nvPicPr>
          <p:cNvPr id="9" name="Picture 8"/>
          <p:cNvPicPr>
            <a:picLocks noChangeAspect="1"/>
          </p:cNvPicPr>
          <p:nvPr/>
        </p:nvPicPr>
        <p:blipFill>
          <a:blip r:embed="rId4"/>
          <a:stretch>
            <a:fillRect/>
          </a:stretch>
        </p:blipFill>
        <p:spPr>
          <a:xfrm>
            <a:off x="1500193" y="4222919"/>
            <a:ext cx="4808120" cy="2635081"/>
          </a:xfrm>
          <a:prstGeom prst="rect">
            <a:avLst/>
          </a:prstGeom>
        </p:spPr>
      </p:pic>
      <p:sp>
        <p:nvSpPr>
          <p:cNvPr id="14" name="TextBox 13"/>
          <p:cNvSpPr txBox="1"/>
          <p:nvPr/>
        </p:nvSpPr>
        <p:spPr>
          <a:xfrm>
            <a:off x="6096000" y="1360597"/>
            <a:ext cx="5365595"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t>How far are our employees travelling, and how long is it taking?  </a:t>
            </a:r>
          </a:p>
          <a:p>
            <a:pPr marL="285750" indent="-285750">
              <a:buFont typeface="Arial" panose="020B0604020202020204" pitchFamily="34" charset="0"/>
              <a:buChar char="•"/>
            </a:pPr>
            <a:r>
              <a:rPr lang="en-GB" sz="2400" dirty="0"/>
              <a:t>How many stops are they making on a route?</a:t>
            </a:r>
          </a:p>
          <a:p>
            <a:pPr marL="285750" indent="-285750">
              <a:buFont typeface="Arial" panose="020B0604020202020204" pitchFamily="34" charset="0"/>
              <a:buChar char="•"/>
            </a:pPr>
            <a:r>
              <a:rPr lang="en-GB" sz="2400" dirty="0"/>
              <a:t>If I had to get from A to B, what is the quickest or shortest route? </a:t>
            </a:r>
          </a:p>
          <a:p>
            <a:pPr marL="285750" indent="-285750">
              <a:buFont typeface="Arial" panose="020B0604020202020204" pitchFamily="34" charset="0"/>
              <a:buChar char="•"/>
            </a:pPr>
            <a:r>
              <a:rPr lang="en-GB" sz="2400" dirty="0"/>
              <a:t>This is NOT route optimisation, it is route analysis .. What happened based on GIS data.</a:t>
            </a:r>
          </a:p>
          <a:p>
            <a:pPr marL="285750" indent="-285750">
              <a:buFont typeface="Arial" panose="020B0604020202020204" pitchFamily="34" charset="0"/>
              <a:buChar char="•"/>
            </a:pPr>
            <a:r>
              <a:rPr lang="en-GB" sz="2400" dirty="0"/>
              <a:t>It can be based on Car, Pedestrian, Bird, Bike or Truck.</a:t>
            </a:r>
          </a:p>
        </p:txBody>
      </p:sp>
    </p:spTree>
    <p:extLst>
      <p:ext uri="{BB962C8B-B14F-4D97-AF65-F5344CB8AC3E}">
        <p14:creationId xmlns:p14="http://schemas.microsoft.com/office/powerpoint/2010/main" val="1676347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Routes – The data</a:t>
            </a:r>
          </a:p>
        </p:txBody>
      </p:sp>
      <p:pic>
        <p:nvPicPr>
          <p:cNvPr id="3" name="Picture 2"/>
          <p:cNvPicPr>
            <a:picLocks noChangeAspect="1"/>
          </p:cNvPicPr>
          <p:nvPr/>
        </p:nvPicPr>
        <p:blipFill>
          <a:blip r:embed="rId2"/>
          <a:stretch>
            <a:fillRect/>
          </a:stretch>
        </p:blipFill>
        <p:spPr>
          <a:xfrm>
            <a:off x="1764634" y="350471"/>
            <a:ext cx="1050921" cy="675592"/>
          </a:xfrm>
          <a:prstGeom prst="rect">
            <a:avLst/>
          </a:prstGeom>
        </p:spPr>
      </p:pic>
      <p:sp>
        <p:nvSpPr>
          <p:cNvPr id="7" name="TextBox 6"/>
          <p:cNvSpPr txBox="1"/>
          <p:nvPr/>
        </p:nvSpPr>
        <p:spPr>
          <a:xfrm>
            <a:off x="7690587" y="1188344"/>
            <a:ext cx="4172061" cy="3785652"/>
          </a:xfrm>
          <a:prstGeom prst="rect">
            <a:avLst/>
          </a:prstGeom>
          <a:noFill/>
        </p:spPr>
        <p:txBody>
          <a:bodyPr wrap="square" rtlCol="0">
            <a:spAutoFit/>
          </a:bodyPr>
          <a:lstStyle/>
          <a:p>
            <a:pPr marL="285750" indent="-285750">
              <a:buFont typeface="Arial" panose="020B0604020202020204" pitchFamily="34" charset="0"/>
              <a:buChar char="•"/>
            </a:pPr>
            <a:r>
              <a:rPr lang="en-GB" sz="1600" dirty="0"/>
              <a:t>I have one main table, </a:t>
            </a:r>
            <a:r>
              <a:rPr lang="en-GB" sz="1600" b="1" dirty="0" err="1"/>
              <a:t>WorkOrders</a:t>
            </a:r>
            <a:r>
              <a:rPr lang="en-GB" sz="1600" dirty="0"/>
              <a:t> which has a </a:t>
            </a:r>
            <a:r>
              <a:rPr lang="en-GB" sz="1600" dirty="0" err="1"/>
              <a:t>ShiftKey</a:t>
            </a:r>
            <a:r>
              <a:rPr lang="en-GB" sz="1600" dirty="0"/>
              <a:t> field (which is all jobs in a day by engineer) and </a:t>
            </a:r>
            <a:r>
              <a:rPr lang="en-GB" sz="1600" dirty="0" err="1"/>
              <a:t>WorkOrderNo</a:t>
            </a:r>
            <a:r>
              <a:rPr lang="en-GB" sz="1600" dirty="0"/>
              <a:t> field, which is the individual jobs and based on the </a:t>
            </a:r>
            <a:r>
              <a:rPr lang="en-GB" sz="1600" dirty="0" err="1"/>
              <a:t>PostCode</a:t>
            </a:r>
            <a:r>
              <a:rPr lang="en-GB" sz="1600" dirty="0"/>
              <a:t> I have brought in the </a:t>
            </a:r>
            <a:r>
              <a:rPr lang="en-GB" sz="1600" dirty="0" err="1"/>
              <a:t>Lat</a:t>
            </a:r>
            <a:r>
              <a:rPr lang="en-GB" sz="1600" dirty="0"/>
              <a:t> / Long per </a:t>
            </a:r>
            <a:r>
              <a:rPr lang="en-GB" sz="1600" dirty="0" err="1"/>
              <a:t>WorkOrder</a:t>
            </a:r>
            <a:r>
              <a:rPr lang="en-GB" sz="1600" dirty="0"/>
              <a:t> and also a </a:t>
            </a:r>
            <a:r>
              <a:rPr lang="en-GB" sz="1600" dirty="0" err="1"/>
              <a:t>GeoMakePoint</a:t>
            </a:r>
            <a:r>
              <a:rPr lang="en-GB" sz="1600" dirty="0"/>
              <a:t> for the </a:t>
            </a:r>
            <a:r>
              <a:rPr lang="en-GB" sz="1600" dirty="0" err="1"/>
              <a:t>Lat</a:t>
            </a:r>
            <a:r>
              <a:rPr lang="en-GB" sz="1600" dirty="0"/>
              <a:t>/Long of the locations.</a:t>
            </a:r>
          </a:p>
          <a:p>
            <a:endParaRPr lang="en-GB" sz="1600" dirty="0"/>
          </a:p>
          <a:p>
            <a:pPr marL="285750" indent="-285750">
              <a:buFont typeface="Arial" panose="020B0604020202020204" pitchFamily="34" charset="0"/>
              <a:buChar char="•"/>
            </a:pPr>
            <a:r>
              <a:rPr lang="en-GB" sz="1600" dirty="0"/>
              <a:t>I then loaded this data into a new table – ‘Journey’ – and used the following code to create a start and end for each job, i.e. starting at one job and then ending at the next job.</a:t>
            </a:r>
          </a:p>
        </p:txBody>
      </p:sp>
      <p:cxnSp>
        <p:nvCxnSpPr>
          <p:cNvPr id="13" name="Straight Arrow Connector 12"/>
          <p:cNvCxnSpPr/>
          <p:nvPr/>
        </p:nvCxnSpPr>
        <p:spPr>
          <a:xfrm flipH="1">
            <a:off x="6096000" y="3890968"/>
            <a:ext cx="1698383" cy="1137545"/>
          </a:xfrm>
          <a:prstGeom prst="straightConnector1">
            <a:avLst/>
          </a:prstGeom>
          <a:ln w="38100">
            <a:prstDash val="sysDot"/>
            <a:tailEnd type="triangle"/>
          </a:ln>
        </p:spPr>
        <p:style>
          <a:lnRef idx="2">
            <a:schemeClr val="dk1"/>
          </a:lnRef>
          <a:fillRef idx="0">
            <a:schemeClr val="dk1"/>
          </a:fillRef>
          <a:effectRef idx="1">
            <a:schemeClr val="dk1"/>
          </a:effectRef>
          <a:fontRef idx="minor">
            <a:schemeClr val="tx1"/>
          </a:fontRef>
        </p:style>
      </p:cxnSp>
      <p:pic>
        <p:nvPicPr>
          <p:cNvPr id="4" name="Picture 3"/>
          <p:cNvPicPr>
            <a:picLocks noChangeAspect="1"/>
          </p:cNvPicPr>
          <p:nvPr/>
        </p:nvPicPr>
        <p:blipFill>
          <a:blip r:embed="rId3"/>
          <a:stretch>
            <a:fillRect/>
          </a:stretch>
        </p:blipFill>
        <p:spPr>
          <a:xfrm>
            <a:off x="656614" y="1295406"/>
            <a:ext cx="3581400" cy="5191125"/>
          </a:xfrm>
          <a:prstGeom prst="rect">
            <a:avLst/>
          </a:prstGeom>
        </p:spPr>
      </p:pic>
      <p:cxnSp>
        <p:nvCxnSpPr>
          <p:cNvPr id="6" name="Straight Arrow Connector 5"/>
          <p:cNvCxnSpPr/>
          <p:nvPr/>
        </p:nvCxnSpPr>
        <p:spPr>
          <a:xfrm flipH="1">
            <a:off x="2815555" y="1349923"/>
            <a:ext cx="4978828" cy="380026"/>
          </a:xfrm>
          <a:prstGeom prst="straightConnector1">
            <a:avLst/>
          </a:prstGeom>
          <a:ln w="38100">
            <a:prstDash val="sysDot"/>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flipH="1" flipV="1">
            <a:off x="3178589" y="3400926"/>
            <a:ext cx="4511998" cy="288758"/>
          </a:xfrm>
          <a:prstGeom prst="straightConnector1">
            <a:avLst/>
          </a:prstGeom>
          <a:ln w="38100">
            <a:prstDash val="sysDot"/>
            <a:tailEnd type="triangle"/>
          </a:ln>
        </p:spPr>
        <p:style>
          <a:lnRef idx="2">
            <a:schemeClr val="dk1"/>
          </a:lnRef>
          <a:fillRef idx="0">
            <a:schemeClr val="dk1"/>
          </a:fillRef>
          <a:effectRef idx="1">
            <a:schemeClr val="dk1"/>
          </a:effectRef>
          <a:fontRef idx="minor">
            <a:schemeClr val="tx1"/>
          </a:fontRef>
        </p:style>
      </p:cxnSp>
      <p:pic>
        <p:nvPicPr>
          <p:cNvPr id="17" name="Picture 16"/>
          <p:cNvPicPr>
            <a:picLocks noChangeAspect="1"/>
          </p:cNvPicPr>
          <p:nvPr/>
        </p:nvPicPr>
        <p:blipFill>
          <a:blip r:embed="rId4"/>
          <a:stretch>
            <a:fillRect/>
          </a:stretch>
        </p:blipFill>
        <p:spPr>
          <a:xfrm>
            <a:off x="4866019" y="5098825"/>
            <a:ext cx="4397631" cy="1557984"/>
          </a:xfrm>
          <a:prstGeom prst="rect">
            <a:avLst/>
          </a:prstGeom>
        </p:spPr>
      </p:pic>
    </p:spTree>
    <p:extLst>
      <p:ext uri="{BB962C8B-B14F-4D97-AF65-F5344CB8AC3E}">
        <p14:creationId xmlns:p14="http://schemas.microsoft.com/office/powerpoint/2010/main" val="437004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Routes – The Connector</a:t>
            </a:r>
          </a:p>
        </p:txBody>
      </p:sp>
      <p:pic>
        <p:nvPicPr>
          <p:cNvPr id="3" name="Picture 2"/>
          <p:cNvPicPr>
            <a:picLocks noChangeAspect="1"/>
          </p:cNvPicPr>
          <p:nvPr/>
        </p:nvPicPr>
        <p:blipFill>
          <a:blip r:embed="rId2"/>
          <a:stretch>
            <a:fillRect/>
          </a:stretch>
        </p:blipFill>
        <p:spPr>
          <a:xfrm>
            <a:off x="1764634" y="350471"/>
            <a:ext cx="1050921" cy="675592"/>
          </a:xfrm>
          <a:prstGeom prst="rect">
            <a:avLst/>
          </a:prstGeom>
        </p:spPr>
      </p:pic>
      <p:pic>
        <p:nvPicPr>
          <p:cNvPr id="5" name="Picture 4"/>
          <p:cNvPicPr>
            <a:picLocks noChangeAspect="1"/>
          </p:cNvPicPr>
          <p:nvPr/>
        </p:nvPicPr>
        <p:blipFill>
          <a:blip r:embed="rId3"/>
          <a:stretch>
            <a:fillRect/>
          </a:stretch>
        </p:blipFill>
        <p:spPr>
          <a:xfrm>
            <a:off x="898358" y="1485576"/>
            <a:ext cx="4947944" cy="4914736"/>
          </a:xfrm>
          <a:prstGeom prst="rect">
            <a:avLst/>
          </a:prstGeom>
        </p:spPr>
      </p:pic>
      <p:cxnSp>
        <p:nvCxnSpPr>
          <p:cNvPr id="6" name="Straight Arrow Connector 5"/>
          <p:cNvCxnSpPr/>
          <p:nvPr/>
        </p:nvCxnSpPr>
        <p:spPr>
          <a:xfrm flipH="1">
            <a:off x="4858197" y="1349923"/>
            <a:ext cx="2936185" cy="1599446"/>
          </a:xfrm>
          <a:prstGeom prst="straightConnector1">
            <a:avLst/>
          </a:prstGeom>
          <a:ln w="38100">
            <a:prstDash val="sysDot"/>
            <a:tailEnd type="triangle"/>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7690587" y="1188344"/>
            <a:ext cx="4172061" cy="5509200"/>
          </a:xfrm>
          <a:prstGeom prst="rect">
            <a:avLst/>
          </a:prstGeom>
          <a:noFill/>
        </p:spPr>
        <p:txBody>
          <a:bodyPr wrap="square" rtlCol="0">
            <a:spAutoFit/>
          </a:bodyPr>
          <a:lstStyle/>
          <a:p>
            <a:pPr marL="285750" indent="-285750">
              <a:buFont typeface="Arial" panose="020B0604020202020204" pitchFamily="34" charset="0"/>
              <a:buChar char="•"/>
            </a:pPr>
            <a:r>
              <a:rPr lang="en-GB" sz="1600" b="1" dirty="0"/>
              <a:t>Destination Field</a:t>
            </a:r>
            <a:r>
              <a:rPr lang="en-GB" sz="1600" dirty="0"/>
              <a:t>:  I am using the field ‘</a:t>
            </a:r>
            <a:r>
              <a:rPr lang="en-GB" sz="1600" dirty="0" err="1"/>
              <a:t>EndPostcodeGeoPoint</a:t>
            </a:r>
            <a:r>
              <a:rPr lang="en-GB" sz="1600" dirty="0"/>
              <a:t>’, which has been created using the Qlik </a:t>
            </a:r>
            <a:r>
              <a:rPr lang="en-GB" sz="1600" dirty="0" err="1"/>
              <a:t>makeGeoPoint</a:t>
            </a:r>
            <a:r>
              <a:rPr lang="en-GB" sz="1600" dirty="0"/>
              <a:t> (</a:t>
            </a:r>
            <a:r>
              <a:rPr lang="en-GB" sz="1600" dirty="0" err="1"/>
              <a:t>lat,Long</a:t>
            </a:r>
            <a:r>
              <a:rPr lang="en-GB" sz="1600" dirty="0"/>
              <a:t>).  This is the end of the </a:t>
            </a:r>
            <a:r>
              <a:rPr lang="en-GB" sz="1600" dirty="0" err="1"/>
              <a:t>GeoPoint</a:t>
            </a:r>
            <a:r>
              <a:rPr lang="en-GB" sz="1600" dirty="0"/>
              <a:t> for my journey or route.</a:t>
            </a:r>
          </a:p>
          <a:p>
            <a:pPr marL="285750" indent="-285750">
              <a:buFont typeface="Arial" panose="020B0604020202020204" pitchFamily="34" charset="0"/>
              <a:buChar char="•"/>
            </a:pPr>
            <a:r>
              <a:rPr lang="en-GB" sz="1600" b="1" dirty="0"/>
              <a:t>Destination Geometry Ty</a:t>
            </a:r>
            <a:r>
              <a:rPr lang="en-GB" sz="1600" dirty="0"/>
              <a:t>pe: It is a </a:t>
            </a:r>
            <a:r>
              <a:rPr lang="en-GB" sz="1600" b="1" dirty="0"/>
              <a:t>Point</a:t>
            </a:r>
            <a:r>
              <a:rPr lang="en-GB" sz="1600" dirty="0"/>
              <a:t> – if I had the </a:t>
            </a:r>
            <a:r>
              <a:rPr lang="en-GB" sz="1600" dirty="0" err="1"/>
              <a:t>lat</a:t>
            </a:r>
            <a:r>
              <a:rPr lang="en-GB" sz="1600" dirty="0"/>
              <a:t> / long separated in the destination field, then this would be a ‘Latitude, Longitude Point’</a:t>
            </a:r>
          </a:p>
          <a:p>
            <a:endParaRPr lang="en-GB" sz="1600" dirty="0"/>
          </a:p>
          <a:p>
            <a:pPr marL="285750" indent="-285750">
              <a:buFont typeface="Arial" panose="020B0604020202020204" pitchFamily="34" charset="0"/>
              <a:buChar char="•"/>
            </a:pPr>
            <a:r>
              <a:rPr lang="en-GB" sz="1600" dirty="0"/>
              <a:t>I’m using the ‘</a:t>
            </a:r>
            <a:r>
              <a:rPr lang="en-GB" sz="1600" b="1" dirty="0"/>
              <a:t>Loaded Table</a:t>
            </a:r>
            <a:r>
              <a:rPr lang="en-GB" sz="1600" dirty="0"/>
              <a:t>’ Type, therefore the wizard defaults and I need to enclosed my table ‘</a:t>
            </a:r>
            <a:r>
              <a:rPr lang="en-GB" sz="1600" b="1" i="1" dirty="0"/>
              <a:t>Journey</a:t>
            </a:r>
            <a:r>
              <a:rPr lang="en-GB" sz="1600" dirty="0"/>
              <a:t>’ and the main Table Fields:  These are my key in my loaded table, ‘</a:t>
            </a:r>
            <a:r>
              <a:rPr lang="en-GB" sz="1600" b="1" i="1" dirty="0" err="1"/>
              <a:t>WorkOrderNo</a:t>
            </a:r>
            <a:r>
              <a:rPr lang="en-GB" sz="1600" dirty="0"/>
              <a:t>’ and the start and end points (still using a Geometry type of ‘</a:t>
            </a:r>
            <a:r>
              <a:rPr lang="en-GB" sz="1600" b="1" dirty="0"/>
              <a:t>Point</a:t>
            </a:r>
            <a:r>
              <a:rPr lang="en-GB" sz="1600" dirty="0"/>
              <a:t>’ ‘</a:t>
            </a:r>
            <a:r>
              <a:rPr lang="en-GB" sz="1600" b="1" i="1" dirty="0" err="1"/>
              <a:t>StartPostCodeGeoPoint</a:t>
            </a:r>
            <a:r>
              <a:rPr lang="en-GB" sz="1600" dirty="0"/>
              <a:t>’ and ‘</a:t>
            </a:r>
            <a:r>
              <a:rPr lang="en-GB" sz="1600" b="1" i="1" dirty="0" err="1"/>
              <a:t>EndPostCodeGeoPoint</a:t>
            </a:r>
            <a:r>
              <a:rPr lang="en-GB" sz="1600" dirty="0"/>
              <a:t>’.  </a:t>
            </a:r>
          </a:p>
          <a:p>
            <a:pPr marL="285750" indent="-285750">
              <a:buFont typeface="Arial" panose="020B0604020202020204" pitchFamily="34" charset="0"/>
              <a:buChar char="•"/>
            </a:pPr>
            <a:r>
              <a:rPr lang="en-GB" sz="1600" dirty="0"/>
              <a:t>I have also used the Location ID suffix for both as ‘</a:t>
            </a:r>
            <a:r>
              <a:rPr lang="en-GB" sz="1600" b="1" i="1" dirty="0"/>
              <a:t>GB</a:t>
            </a:r>
            <a:r>
              <a:rPr lang="en-GB" sz="1600" dirty="0"/>
              <a:t>’ although that wasn’t really required as it is only UK data.</a:t>
            </a:r>
          </a:p>
        </p:txBody>
      </p:sp>
      <p:cxnSp>
        <p:nvCxnSpPr>
          <p:cNvPr id="10" name="Straight Arrow Connector 9"/>
          <p:cNvCxnSpPr/>
          <p:nvPr/>
        </p:nvCxnSpPr>
        <p:spPr>
          <a:xfrm flipH="1">
            <a:off x="4981075" y="2656599"/>
            <a:ext cx="2586634" cy="511717"/>
          </a:xfrm>
          <a:prstGeom prst="straightConnector1">
            <a:avLst/>
          </a:prstGeom>
          <a:ln w="38100">
            <a:prstDash val="sysDot"/>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H="1">
            <a:off x="4828675" y="3719403"/>
            <a:ext cx="2861912" cy="429795"/>
          </a:xfrm>
          <a:prstGeom prst="straightConnector1">
            <a:avLst/>
          </a:prstGeom>
          <a:ln w="38100">
            <a:prstDash val="sysDot"/>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H="1" flipV="1">
            <a:off x="4981075" y="4671479"/>
            <a:ext cx="3023936" cy="461995"/>
          </a:xfrm>
          <a:prstGeom prst="straightConnector1">
            <a:avLst/>
          </a:prstGeom>
          <a:ln w="38100">
            <a:prstDash val="sysDot"/>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54107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8758" y="1588168"/>
            <a:ext cx="7212375" cy="3444541"/>
          </a:xfrm>
          <a:prstGeom prst="rect">
            <a:avLst/>
          </a:prstGeom>
        </p:spPr>
      </p:pic>
      <p:sp>
        <p:nvSpPr>
          <p:cNvPr id="5" name="TextBox 4"/>
          <p:cNvSpPr txBox="1"/>
          <p:nvPr/>
        </p:nvSpPr>
        <p:spPr>
          <a:xfrm>
            <a:off x="7908758" y="1588168"/>
            <a:ext cx="3930316" cy="3170099"/>
          </a:xfrm>
          <a:prstGeom prst="rect">
            <a:avLst/>
          </a:prstGeom>
          <a:noFill/>
        </p:spPr>
        <p:txBody>
          <a:bodyPr wrap="square" rtlCol="0">
            <a:spAutoFit/>
          </a:bodyPr>
          <a:lstStyle/>
          <a:p>
            <a:pPr marL="285750" indent="-285750">
              <a:buFont typeface="Arial" panose="020B0604020202020204" pitchFamily="34" charset="0"/>
              <a:buChar char="•"/>
            </a:pPr>
            <a:r>
              <a:rPr lang="en-GB" sz="2000" dirty="0"/>
              <a:t>Click on </a:t>
            </a:r>
            <a:r>
              <a:rPr lang="en-GB" sz="2000" b="1" dirty="0"/>
              <a:t>next</a:t>
            </a:r>
            <a:r>
              <a:rPr lang="en-GB" sz="2000" dirty="0"/>
              <a:t>, as the operation has not yet run, the table will be blank.  I only need to select the new ‘Routes’ as the second table ‘Dataset’ refers to the key fields from the table I have already loaded.</a:t>
            </a:r>
          </a:p>
          <a:p>
            <a:pPr marL="285750" indent="-285750">
              <a:buFont typeface="Arial" panose="020B0604020202020204" pitchFamily="34" charset="0"/>
              <a:buChar char="•"/>
            </a:pPr>
            <a:r>
              <a:rPr lang="en-GB" sz="2000" dirty="0"/>
              <a:t>Click on </a:t>
            </a:r>
            <a:r>
              <a:rPr lang="en-GB" sz="2000" b="1" dirty="0"/>
              <a:t>Insert Script</a:t>
            </a:r>
            <a:r>
              <a:rPr lang="en-GB" sz="2000" dirty="0"/>
              <a:t>, and Qlik GeoAnalytics will create the script that is required.</a:t>
            </a:r>
          </a:p>
        </p:txBody>
      </p:sp>
      <p:sp>
        <p:nvSpPr>
          <p:cNvPr id="7" name="Title 1"/>
          <p:cNvSpPr>
            <a:spLocks noGrp="1"/>
          </p:cNvSpPr>
          <p:nvPr>
            <p:ph type="title"/>
          </p:nvPr>
        </p:nvSpPr>
        <p:spPr>
          <a:xfrm>
            <a:off x="0" y="442046"/>
            <a:ext cx="12192000" cy="492443"/>
          </a:xfrm>
        </p:spPr>
        <p:txBody>
          <a:bodyPr/>
          <a:lstStyle/>
          <a:p>
            <a:r>
              <a:rPr lang="en-GB" dirty="0"/>
              <a:t>Routes – The Connector</a:t>
            </a:r>
          </a:p>
        </p:txBody>
      </p:sp>
      <p:pic>
        <p:nvPicPr>
          <p:cNvPr id="8" name="Picture 7"/>
          <p:cNvPicPr>
            <a:picLocks noChangeAspect="1"/>
          </p:cNvPicPr>
          <p:nvPr/>
        </p:nvPicPr>
        <p:blipFill>
          <a:blip r:embed="rId3"/>
          <a:stretch>
            <a:fillRect/>
          </a:stretch>
        </p:blipFill>
        <p:spPr>
          <a:xfrm>
            <a:off x="1764634" y="350471"/>
            <a:ext cx="1050921" cy="675592"/>
          </a:xfrm>
          <a:prstGeom prst="rect">
            <a:avLst/>
          </a:prstGeom>
        </p:spPr>
      </p:pic>
    </p:spTree>
    <p:extLst>
      <p:ext uri="{BB962C8B-B14F-4D97-AF65-F5344CB8AC3E}">
        <p14:creationId xmlns:p14="http://schemas.microsoft.com/office/powerpoint/2010/main" val="411710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3790310" y="2303432"/>
            <a:ext cx="6501554" cy="1508105"/>
          </a:xfrm>
        </p:spPr>
        <p:txBody>
          <a:bodyPr/>
          <a:lstStyle/>
          <a:p>
            <a:pPr lvl="1" fontAlgn="base">
              <a:lnSpc>
                <a:spcPct val="150000"/>
              </a:lnSpc>
            </a:pPr>
            <a:r>
              <a:rPr lang="en-US" dirty="0"/>
              <a:t>High performance, interactive mapping </a:t>
            </a:r>
          </a:p>
          <a:p>
            <a:pPr lvl="1" fontAlgn="base">
              <a:lnSpc>
                <a:spcPct val="150000"/>
              </a:lnSpc>
            </a:pPr>
            <a:r>
              <a:rPr lang="en-US" dirty="0"/>
              <a:t>Gain insight into geospatial data</a:t>
            </a:r>
          </a:p>
          <a:p>
            <a:pPr lvl="1" fontAlgn="base">
              <a:lnSpc>
                <a:spcPct val="150000"/>
              </a:lnSpc>
            </a:pPr>
            <a:r>
              <a:rPr lang="en-US" dirty="0"/>
              <a:t>Increase ROI with location-related use cases</a:t>
            </a:r>
          </a:p>
        </p:txBody>
      </p:sp>
      <p:pic>
        <p:nvPicPr>
          <p:cNvPr id="6" name="Picture 5"/>
          <p:cNvPicPr>
            <a:picLocks noChangeAspect="1"/>
          </p:cNvPicPr>
          <p:nvPr/>
        </p:nvPicPr>
        <p:blipFill>
          <a:blip r:embed="rId3"/>
          <a:stretch>
            <a:fillRect/>
          </a:stretch>
        </p:blipFill>
        <p:spPr>
          <a:xfrm>
            <a:off x="3685086" y="572655"/>
            <a:ext cx="4326244" cy="505335"/>
          </a:xfrm>
          <a:prstGeom prst="rect">
            <a:avLst/>
          </a:prstGeom>
        </p:spPr>
      </p:pic>
      <p:sp>
        <p:nvSpPr>
          <p:cNvPr id="2" name="Rectangle 1"/>
          <p:cNvSpPr/>
          <p:nvPr/>
        </p:nvSpPr>
        <p:spPr>
          <a:xfrm>
            <a:off x="668215" y="1713095"/>
            <a:ext cx="11054862" cy="400110"/>
          </a:xfrm>
          <a:prstGeom prst="rect">
            <a:avLst/>
          </a:prstGeom>
        </p:spPr>
        <p:txBody>
          <a:bodyPr wrap="square">
            <a:spAutoFit/>
          </a:bodyPr>
          <a:lstStyle/>
          <a:p>
            <a:r>
              <a:rPr lang="en-US" sz="2000" b="1" dirty="0">
                <a:solidFill>
                  <a:schemeClr val="accent5"/>
                </a:solidFill>
              </a:rPr>
              <a:t>Powerful map visualization and location-based analytics for both Qlik Sense and </a:t>
            </a:r>
            <a:r>
              <a:rPr lang="en-US" sz="2000" b="1" dirty="0" err="1">
                <a:solidFill>
                  <a:schemeClr val="accent5"/>
                </a:solidFill>
              </a:rPr>
              <a:t>QlikView</a:t>
            </a:r>
            <a:endParaRPr lang="en-US" sz="2000" b="1" dirty="0">
              <a:solidFill>
                <a:schemeClr val="accent5"/>
              </a:solidFill>
            </a:endParaRPr>
          </a:p>
        </p:txBody>
      </p:sp>
      <p:pic>
        <p:nvPicPr>
          <p:cNvPr id="8" name="Picture 7"/>
          <p:cNvPicPr>
            <a:picLocks noChangeAspect="1"/>
          </p:cNvPicPr>
          <p:nvPr/>
        </p:nvPicPr>
        <p:blipFill>
          <a:blip r:embed="rId4"/>
          <a:stretch>
            <a:fillRect/>
          </a:stretch>
        </p:blipFill>
        <p:spPr>
          <a:xfrm>
            <a:off x="1574210" y="4425696"/>
            <a:ext cx="3450344" cy="2257090"/>
          </a:xfrm>
          <a:prstGeom prst="rect">
            <a:avLst/>
          </a:prstGeom>
          <a:ln>
            <a:solidFill>
              <a:schemeClr val="tx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9715" y="3951860"/>
            <a:ext cx="2097434" cy="35696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8835" y="3940452"/>
            <a:ext cx="2421094" cy="379779"/>
          </a:xfrm>
          <a:prstGeom prst="rect">
            <a:avLst/>
          </a:prstGeom>
        </p:spPr>
      </p:pic>
      <p:pic>
        <p:nvPicPr>
          <p:cNvPr id="11" name="Picture 10"/>
          <p:cNvPicPr>
            <a:picLocks noChangeAspect="1"/>
          </p:cNvPicPr>
          <p:nvPr/>
        </p:nvPicPr>
        <p:blipFill rotWithShape="1">
          <a:blip r:embed="rId7"/>
          <a:srcRect t="6283"/>
          <a:stretch/>
        </p:blipFill>
        <p:spPr>
          <a:xfrm>
            <a:off x="6480047" y="4425696"/>
            <a:ext cx="4773562" cy="2257090"/>
          </a:xfrm>
          <a:prstGeom prst="rect">
            <a:avLst/>
          </a:prstGeom>
          <a:ln>
            <a:solidFill>
              <a:schemeClr val="tx1"/>
            </a:solidFill>
          </a:ln>
        </p:spPr>
      </p:pic>
    </p:spTree>
    <p:extLst>
      <p:ext uri="{BB962C8B-B14F-4D97-AF65-F5344CB8AC3E}">
        <p14:creationId xmlns:p14="http://schemas.microsoft.com/office/powerpoint/2010/main" val="805197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7575" y="1828645"/>
            <a:ext cx="5860717" cy="3911921"/>
          </a:xfrm>
          <a:prstGeom prst="rect">
            <a:avLst/>
          </a:prstGeom>
        </p:spPr>
      </p:pic>
      <p:sp>
        <p:nvSpPr>
          <p:cNvPr id="6" name="TextBox 5"/>
          <p:cNvSpPr txBox="1"/>
          <p:nvPr/>
        </p:nvSpPr>
        <p:spPr>
          <a:xfrm>
            <a:off x="7603958" y="1315452"/>
            <a:ext cx="3930316" cy="5324535"/>
          </a:xfrm>
          <a:prstGeom prst="rect">
            <a:avLst/>
          </a:prstGeom>
          <a:noFill/>
        </p:spPr>
        <p:txBody>
          <a:bodyPr wrap="square" rtlCol="0">
            <a:spAutoFit/>
          </a:bodyPr>
          <a:lstStyle/>
          <a:p>
            <a:r>
              <a:rPr lang="en-GB" sz="2000" b="1" dirty="0"/>
              <a:t>Potential Errors: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The most likely error is going to be caused by either the a end or the b end of a route not having a value you in it – therefore you need to ensure that both have values (GeoLocationPoint), or remove any routes that don’t.</a:t>
            </a:r>
          </a:p>
          <a:p>
            <a:pPr marL="285750" indent="-285750">
              <a:buFont typeface="Arial" panose="020B0604020202020204" pitchFamily="34" charset="0"/>
              <a:buChar char="•"/>
            </a:pPr>
            <a:r>
              <a:rPr lang="en-GB" sz="2000" dirty="0"/>
              <a:t>The Baseline version of GeoAnalytics Connector allows for 100 Routes, GeoAnalyticsPlus is for 400 Routes.  Over that Qlik GeoAnalytics Enterprise is required.</a:t>
            </a:r>
          </a:p>
        </p:txBody>
      </p:sp>
      <p:sp>
        <p:nvSpPr>
          <p:cNvPr id="8" name="Title 1"/>
          <p:cNvSpPr>
            <a:spLocks noGrp="1"/>
          </p:cNvSpPr>
          <p:nvPr>
            <p:ph type="title"/>
          </p:nvPr>
        </p:nvSpPr>
        <p:spPr>
          <a:xfrm>
            <a:off x="0" y="442046"/>
            <a:ext cx="12192000" cy="492443"/>
          </a:xfrm>
        </p:spPr>
        <p:txBody>
          <a:bodyPr/>
          <a:lstStyle/>
          <a:p>
            <a:r>
              <a:rPr lang="en-GB" dirty="0"/>
              <a:t>Routes – The Connector</a:t>
            </a:r>
          </a:p>
        </p:txBody>
      </p:sp>
      <p:pic>
        <p:nvPicPr>
          <p:cNvPr id="9" name="Picture 8"/>
          <p:cNvPicPr>
            <a:picLocks noChangeAspect="1"/>
          </p:cNvPicPr>
          <p:nvPr/>
        </p:nvPicPr>
        <p:blipFill>
          <a:blip r:embed="rId3"/>
          <a:stretch>
            <a:fillRect/>
          </a:stretch>
        </p:blipFill>
        <p:spPr>
          <a:xfrm>
            <a:off x="1764634" y="350471"/>
            <a:ext cx="1050921" cy="675592"/>
          </a:xfrm>
          <a:prstGeom prst="rect">
            <a:avLst/>
          </a:prstGeom>
        </p:spPr>
      </p:pic>
    </p:spTree>
    <p:extLst>
      <p:ext uri="{BB962C8B-B14F-4D97-AF65-F5344CB8AC3E}">
        <p14:creationId xmlns:p14="http://schemas.microsoft.com/office/powerpoint/2010/main" val="73137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908758" y="1588168"/>
            <a:ext cx="3930316"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t>A new table has been created by the Qlik GeoAnalytics Connector, this is my ‘Routes’ table and has the driving line (for my example in a car and fastest time) from Start to Finish.  It also has the distance (km?) and time of travel.</a:t>
            </a:r>
          </a:p>
        </p:txBody>
      </p:sp>
      <p:pic>
        <p:nvPicPr>
          <p:cNvPr id="4" name="Picture 3"/>
          <p:cNvPicPr>
            <a:picLocks noChangeAspect="1"/>
          </p:cNvPicPr>
          <p:nvPr/>
        </p:nvPicPr>
        <p:blipFill>
          <a:blip r:embed="rId2"/>
          <a:stretch>
            <a:fillRect/>
          </a:stretch>
        </p:blipFill>
        <p:spPr>
          <a:xfrm>
            <a:off x="320842" y="1588169"/>
            <a:ext cx="7202906" cy="3905892"/>
          </a:xfrm>
          <a:prstGeom prst="rect">
            <a:avLst/>
          </a:prstGeom>
        </p:spPr>
      </p:pic>
      <p:sp>
        <p:nvSpPr>
          <p:cNvPr id="7" name="Title 1"/>
          <p:cNvSpPr>
            <a:spLocks noGrp="1"/>
          </p:cNvSpPr>
          <p:nvPr>
            <p:ph type="title"/>
          </p:nvPr>
        </p:nvSpPr>
        <p:spPr>
          <a:xfrm>
            <a:off x="0" y="442046"/>
            <a:ext cx="12192000" cy="492443"/>
          </a:xfrm>
        </p:spPr>
        <p:txBody>
          <a:bodyPr/>
          <a:lstStyle/>
          <a:p>
            <a:r>
              <a:rPr lang="en-GB" dirty="0"/>
              <a:t>Routes – The Connector</a:t>
            </a:r>
          </a:p>
        </p:txBody>
      </p:sp>
      <p:pic>
        <p:nvPicPr>
          <p:cNvPr id="8" name="Picture 7"/>
          <p:cNvPicPr>
            <a:picLocks noChangeAspect="1"/>
          </p:cNvPicPr>
          <p:nvPr/>
        </p:nvPicPr>
        <p:blipFill>
          <a:blip r:embed="rId3"/>
          <a:stretch>
            <a:fillRect/>
          </a:stretch>
        </p:blipFill>
        <p:spPr>
          <a:xfrm>
            <a:off x="1764634" y="350471"/>
            <a:ext cx="1050921" cy="675592"/>
          </a:xfrm>
          <a:prstGeom prst="rect">
            <a:avLst/>
          </a:prstGeom>
        </p:spPr>
      </p:pic>
    </p:spTree>
    <p:extLst>
      <p:ext uri="{BB962C8B-B14F-4D97-AF65-F5344CB8AC3E}">
        <p14:creationId xmlns:p14="http://schemas.microsoft.com/office/powerpoint/2010/main" val="2462501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Routes – Showing the info on a map</a:t>
            </a:r>
          </a:p>
        </p:txBody>
      </p:sp>
      <p:pic>
        <p:nvPicPr>
          <p:cNvPr id="3" name="Picture 2"/>
          <p:cNvPicPr>
            <a:picLocks noChangeAspect="1"/>
          </p:cNvPicPr>
          <p:nvPr/>
        </p:nvPicPr>
        <p:blipFill>
          <a:blip r:embed="rId2"/>
          <a:stretch>
            <a:fillRect/>
          </a:stretch>
        </p:blipFill>
        <p:spPr>
          <a:xfrm>
            <a:off x="1122950" y="442046"/>
            <a:ext cx="1050921" cy="675592"/>
          </a:xfrm>
          <a:prstGeom prst="rect">
            <a:avLst/>
          </a:prstGeom>
        </p:spPr>
      </p:pic>
      <p:sp>
        <p:nvSpPr>
          <p:cNvPr id="6" name="TextBox 5"/>
          <p:cNvSpPr txBox="1"/>
          <p:nvPr/>
        </p:nvSpPr>
        <p:spPr>
          <a:xfrm>
            <a:off x="6464969" y="3372470"/>
            <a:ext cx="3930316" cy="1323439"/>
          </a:xfrm>
          <a:prstGeom prst="rect">
            <a:avLst/>
          </a:prstGeom>
          <a:noFill/>
        </p:spPr>
        <p:txBody>
          <a:bodyPr wrap="square" rtlCol="0">
            <a:spAutoFit/>
          </a:bodyPr>
          <a:lstStyle/>
          <a:p>
            <a:r>
              <a:rPr lang="en-GB" sz="2000" dirty="0"/>
              <a:t>Create a new map, or use an existing one – to represent Routes, you will need to use the Line Layer.</a:t>
            </a:r>
          </a:p>
        </p:txBody>
      </p:sp>
      <p:pic>
        <p:nvPicPr>
          <p:cNvPr id="7" name="Picture 6"/>
          <p:cNvPicPr>
            <a:picLocks noChangeAspect="1"/>
          </p:cNvPicPr>
          <p:nvPr/>
        </p:nvPicPr>
        <p:blipFill>
          <a:blip r:embed="rId3"/>
          <a:stretch>
            <a:fillRect/>
          </a:stretch>
        </p:blipFill>
        <p:spPr>
          <a:xfrm>
            <a:off x="4785060" y="1919788"/>
            <a:ext cx="2076450" cy="676275"/>
          </a:xfrm>
          <a:prstGeom prst="rect">
            <a:avLst/>
          </a:prstGeom>
        </p:spPr>
      </p:pic>
      <p:pic>
        <p:nvPicPr>
          <p:cNvPr id="8" name="Picture 7"/>
          <p:cNvPicPr>
            <a:picLocks noChangeAspect="1"/>
          </p:cNvPicPr>
          <p:nvPr/>
        </p:nvPicPr>
        <p:blipFill>
          <a:blip r:embed="rId4"/>
          <a:stretch>
            <a:fillRect/>
          </a:stretch>
        </p:blipFill>
        <p:spPr>
          <a:xfrm>
            <a:off x="355433" y="1588168"/>
            <a:ext cx="4110013" cy="4892045"/>
          </a:xfrm>
          <a:prstGeom prst="rect">
            <a:avLst/>
          </a:prstGeom>
        </p:spPr>
      </p:pic>
    </p:spTree>
    <p:extLst>
      <p:ext uri="{BB962C8B-B14F-4D97-AF65-F5344CB8AC3E}">
        <p14:creationId xmlns:p14="http://schemas.microsoft.com/office/powerpoint/2010/main" val="775662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93431" y="1482391"/>
            <a:ext cx="3930316" cy="707886"/>
          </a:xfrm>
          <a:prstGeom prst="rect">
            <a:avLst/>
          </a:prstGeom>
          <a:noFill/>
        </p:spPr>
        <p:txBody>
          <a:bodyPr wrap="square" rtlCol="0">
            <a:spAutoFit/>
          </a:bodyPr>
          <a:lstStyle/>
          <a:p>
            <a:r>
              <a:rPr lang="en-GB" sz="2000" dirty="0"/>
              <a:t>The ID is your individual route (in this case </a:t>
            </a:r>
            <a:r>
              <a:rPr lang="en-GB" sz="2000" dirty="0" err="1"/>
              <a:t>WorkOrderNo</a:t>
            </a:r>
            <a:r>
              <a:rPr lang="en-GB" sz="2000" dirty="0"/>
              <a:t>)</a:t>
            </a:r>
          </a:p>
        </p:txBody>
      </p:sp>
      <p:pic>
        <p:nvPicPr>
          <p:cNvPr id="4" name="Picture 3"/>
          <p:cNvPicPr>
            <a:picLocks noChangeAspect="1"/>
          </p:cNvPicPr>
          <p:nvPr/>
        </p:nvPicPr>
        <p:blipFill>
          <a:blip r:embed="rId2"/>
          <a:stretch>
            <a:fillRect/>
          </a:stretch>
        </p:blipFill>
        <p:spPr>
          <a:xfrm>
            <a:off x="708612" y="1482391"/>
            <a:ext cx="2657475" cy="3829050"/>
          </a:xfrm>
          <a:prstGeom prst="rect">
            <a:avLst/>
          </a:prstGeom>
        </p:spPr>
      </p:pic>
      <p:pic>
        <p:nvPicPr>
          <p:cNvPr id="5" name="Picture 4"/>
          <p:cNvPicPr>
            <a:picLocks noChangeAspect="1"/>
          </p:cNvPicPr>
          <p:nvPr/>
        </p:nvPicPr>
        <p:blipFill>
          <a:blip r:embed="rId3"/>
          <a:stretch>
            <a:fillRect/>
          </a:stretch>
        </p:blipFill>
        <p:spPr>
          <a:xfrm>
            <a:off x="4377172" y="2497548"/>
            <a:ext cx="2121635" cy="4033623"/>
          </a:xfrm>
          <a:prstGeom prst="rect">
            <a:avLst/>
          </a:prstGeom>
        </p:spPr>
      </p:pic>
      <p:sp>
        <p:nvSpPr>
          <p:cNvPr id="11" name="TextBox 10"/>
          <p:cNvSpPr txBox="1"/>
          <p:nvPr/>
        </p:nvSpPr>
        <p:spPr>
          <a:xfrm>
            <a:off x="7114673" y="3239002"/>
            <a:ext cx="3930316" cy="1631216"/>
          </a:xfrm>
          <a:prstGeom prst="rect">
            <a:avLst/>
          </a:prstGeom>
          <a:noFill/>
        </p:spPr>
        <p:txBody>
          <a:bodyPr wrap="square" rtlCol="0">
            <a:spAutoFit/>
          </a:bodyPr>
          <a:lstStyle/>
          <a:p>
            <a:r>
              <a:rPr lang="en-GB" sz="2000" dirty="0"/>
              <a:t>The measure is the new field that was created by the Qlik GeoAnalytics Connector’s route operation, in my case ‘</a:t>
            </a:r>
            <a:r>
              <a:rPr lang="en-GB" sz="2000" dirty="0" err="1"/>
              <a:t>Dataset_PathLowRes</a:t>
            </a:r>
            <a:r>
              <a:rPr lang="en-GB" sz="2000" dirty="0"/>
              <a:t>’.</a:t>
            </a:r>
          </a:p>
        </p:txBody>
      </p:sp>
      <p:sp>
        <p:nvSpPr>
          <p:cNvPr id="13" name="Title 1"/>
          <p:cNvSpPr>
            <a:spLocks noGrp="1"/>
          </p:cNvSpPr>
          <p:nvPr>
            <p:ph type="title"/>
          </p:nvPr>
        </p:nvSpPr>
        <p:spPr>
          <a:xfrm>
            <a:off x="0" y="442046"/>
            <a:ext cx="12192000" cy="492443"/>
          </a:xfrm>
        </p:spPr>
        <p:txBody>
          <a:bodyPr/>
          <a:lstStyle/>
          <a:p>
            <a:r>
              <a:rPr lang="en-GB" dirty="0"/>
              <a:t>Routes – Showing the info on a map</a:t>
            </a:r>
          </a:p>
        </p:txBody>
      </p:sp>
      <p:pic>
        <p:nvPicPr>
          <p:cNvPr id="14" name="Picture 13"/>
          <p:cNvPicPr>
            <a:picLocks noChangeAspect="1"/>
          </p:cNvPicPr>
          <p:nvPr/>
        </p:nvPicPr>
        <p:blipFill>
          <a:blip r:embed="rId4"/>
          <a:stretch>
            <a:fillRect/>
          </a:stretch>
        </p:blipFill>
        <p:spPr>
          <a:xfrm>
            <a:off x="1122950" y="442046"/>
            <a:ext cx="1050921" cy="675592"/>
          </a:xfrm>
          <a:prstGeom prst="rect">
            <a:avLst/>
          </a:prstGeom>
        </p:spPr>
      </p:pic>
    </p:spTree>
    <p:extLst>
      <p:ext uri="{BB962C8B-B14F-4D97-AF65-F5344CB8AC3E}">
        <p14:creationId xmlns:p14="http://schemas.microsoft.com/office/powerpoint/2010/main" val="2968514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8271" y="1365819"/>
            <a:ext cx="1644150" cy="4708981"/>
          </a:xfrm>
          <a:prstGeom prst="rect">
            <a:avLst/>
          </a:prstGeom>
          <a:noFill/>
        </p:spPr>
        <p:txBody>
          <a:bodyPr wrap="square" rtlCol="0">
            <a:spAutoFit/>
          </a:bodyPr>
          <a:lstStyle/>
          <a:p>
            <a:r>
              <a:rPr lang="en-GB" sz="2000" dirty="0"/>
              <a:t>Ensure that the Location service is ‘Measure Location ID’ as we are using a ‘</a:t>
            </a:r>
            <a:r>
              <a:rPr lang="en-GB" sz="2000" dirty="0" err="1"/>
              <a:t>GeoPoint</a:t>
            </a:r>
            <a:r>
              <a:rPr lang="en-GB" sz="2000" dirty="0"/>
              <a:t>’, if we were using Latitude and Longitudes instead this could be changed.</a:t>
            </a:r>
          </a:p>
        </p:txBody>
      </p:sp>
      <p:pic>
        <p:nvPicPr>
          <p:cNvPr id="7" name="Picture 6"/>
          <p:cNvPicPr>
            <a:picLocks noChangeAspect="1"/>
          </p:cNvPicPr>
          <p:nvPr/>
        </p:nvPicPr>
        <p:blipFill>
          <a:blip r:embed="rId2"/>
          <a:stretch>
            <a:fillRect/>
          </a:stretch>
        </p:blipFill>
        <p:spPr>
          <a:xfrm>
            <a:off x="303048" y="1482391"/>
            <a:ext cx="2409825" cy="4324350"/>
          </a:xfrm>
          <a:prstGeom prst="rect">
            <a:avLst/>
          </a:prstGeom>
        </p:spPr>
      </p:pic>
      <p:pic>
        <p:nvPicPr>
          <p:cNvPr id="8" name="Picture 7"/>
          <p:cNvPicPr>
            <a:picLocks noChangeAspect="1"/>
          </p:cNvPicPr>
          <p:nvPr/>
        </p:nvPicPr>
        <p:blipFill>
          <a:blip r:embed="rId3"/>
          <a:stretch>
            <a:fillRect/>
          </a:stretch>
        </p:blipFill>
        <p:spPr>
          <a:xfrm>
            <a:off x="5678905" y="1365819"/>
            <a:ext cx="5652586" cy="3037210"/>
          </a:xfrm>
          <a:prstGeom prst="rect">
            <a:avLst/>
          </a:prstGeom>
        </p:spPr>
      </p:pic>
      <p:sp>
        <p:nvSpPr>
          <p:cNvPr id="10" name="TextBox 9"/>
          <p:cNvSpPr txBox="1"/>
          <p:nvPr/>
        </p:nvSpPr>
        <p:spPr>
          <a:xfrm>
            <a:off x="5508373" y="4541608"/>
            <a:ext cx="6491121" cy="1938992"/>
          </a:xfrm>
          <a:prstGeom prst="rect">
            <a:avLst/>
          </a:prstGeom>
          <a:noFill/>
        </p:spPr>
        <p:txBody>
          <a:bodyPr wrap="square" rtlCol="0">
            <a:spAutoFit/>
          </a:bodyPr>
          <a:lstStyle/>
          <a:p>
            <a:r>
              <a:rPr lang="en-GB" sz="2000" dirty="0"/>
              <a:t>.. And my drive lines should appear on the map, if they don’t, try shutting down the app and re-opening it.  In my example I have also shown the start and end points (if you select a </a:t>
            </a:r>
            <a:r>
              <a:rPr lang="en-GB" sz="2000" dirty="0" err="1"/>
              <a:t>WorkOrderNo</a:t>
            </a:r>
            <a:r>
              <a:rPr lang="en-GB" sz="2000" dirty="0"/>
              <a:t>, these will be clearer), and the distance and duration and the direction of the arrows.</a:t>
            </a:r>
          </a:p>
        </p:txBody>
      </p:sp>
      <p:sp>
        <p:nvSpPr>
          <p:cNvPr id="12" name="Title 1"/>
          <p:cNvSpPr>
            <a:spLocks noGrp="1"/>
          </p:cNvSpPr>
          <p:nvPr>
            <p:ph type="title"/>
          </p:nvPr>
        </p:nvSpPr>
        <p:spPr>
          <a:xfrm>
            <a:off x="0" y="442046"/>
            <a:ext cx="12192000" cy="492443"/>
          </a:xfrm>
        </p:spPr>
        <p:txBody>
          <a:bodyPr/>
          <a:lstStyle/>
          <a:p>
            <a:r>
              <a:rPr lang="en-GB" dirty="0"/>
              <a:t>Routes – Showing the info on a map</a:t>
            </a:r>
          </a:p>
        </p:txBody>
      </p:sp>
      <p:pic>
        <p:nvPicPr>
          <p:cNvPr id="13" name="Picture 12"/>
          <p:cNvPicPr>
            <a:picLocks noChangeAspect="1"/>
          </p:cNvPicPr>
          <p:nvPr/>
        </p:nvPicPr>
        <p:blipFill>
          <a:blip r:embed="rId4"/>
          <a:stretch>
            <a:fillRect/>
          </a:stretch>
        </p:blipFill>
        <p:spPr>
          <a:xfrm>
            <a:off x="1122950" y="442046"/>
            <a:ext cx="1050921" cy="675592"/>
          </a:xfrm>
          <a:prstGeom prst="rect">
            <a:avLst/>
          </a:prstGeom>
        </p:spPr>
      </p:pic>
    </p:spTree>
    <p:extLst>
      <p:ext uri="{BB962C8B-B14F-4D97-AF65-F5344CB8AC3E}">
        <p14:creationId xmlns:p14="http://schemas.microsoft.com/office/powerpoint/2010/main" val="367657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2771978"/>
            <a:ext cx="5780073" cy="677108"/>
          </a:xfrm>
        </p:spPr>
        <p:txBody>
          <a:bodyPr/>
          <a:lstStyle/>
          <a:p>
            <a:r>
              <a:rPr lang="en-US" sz="4400" dirty="0"/>
              <a:t>Qlik GeoAnalytics</a:t>
            </a:r>
          </a:p>
        </p:txBody>
      </p:sp>
      <p:sp>
        <p:nvSpPr>
          <p:cNvPr id="3" name="Subtitle 2"/>
          <p:cNvSpPr txBox="1">
            <a:spLocks/>
          </p:cNvSpPr>
          <p:nvPr/>
        </p:nvSpPr>
        <p:spPr>
          <a:xfrm>
            <a:off x="6411928" y="3689717"/>
            <a:ext cx="5298809" cy="1199147"/>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800" dirty="0"/>
              <a:t>Setting up the Operations</a:t>
            </a:r>
          </a:p>
          <a:p>
            <a:pPr marL="0" indent="0">
              <a:buNone/>
            </a:pPr>
            <a:r>
              <a:rPr lang="en-GB" sz="2800" i="1" dirty="0"/>
              <a:t>Closest</a:t>
            </a:r>
          </a:p>
        </p:txBody>
      </p:sp>
    </p:spTree>
    <p:extLst>
      <p:ext uri="{BB962C8B-B14F-4D97-AF65-F5344CB8AC3E}">
        <p14:creationId xmlns:p14="http://schemas.microsoft.com/office/powerpoint/2010/main" val="1674798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Closest - Use Cases</a:t>
            </a:r>
          </a:p>
        </p:txBody>
      </p:sp>
      <p:pic>
        <p:nvPicPr>
          <p:cNvPr id="5" name="Picture 4"/>
          <p:cNvPicPr>
            <a:picLocks noChangeAspect="1"/>
          </p:cNvPicPr>
          <p:nvPr/>
        </p:nvPicPr>
        <p:blipFill>
          <a:blip r:embed="rId2"/>
          <a:stretch>
            <a:fillRect/>
          </a:stretch>
        </p:blipFill>
        <p:spPr>
          <a:xfrm>
            <a:off x="2342150" y="359197"/>
            <a:ext cx="1050921" cy="675592"/>
          </a:xfrm>
          <a:prstGeom prst="rect">
            <a:avLst/>
          </a:prstGeom>
        </p:spPr>
      </p:pic>
      <p:pic>
        <p:nvPicPr>
          <p:cNvPr id="6" name="Picture 5"/>
          <p:cNvPicPr>
            <a:picLocks noChangeAspect="1"/>
          </p:cNvPicPr>
          <p:nvPr/>
        </p:nvPicPr>
        <p:blipFill>
          <a:blip r:embed="rId3"/>
          <a:stretch>
            <a:fillRect/>
          </a:stretch>
        </p:blipFill>
        <p:spPr>
          <a:xfrm>
            <a:off x="449931" y="1532271"/>
            <a:ext cx="6543675" cy="5076825"/>
          </a:xfrm>
          <a:prstGeom prst="rect">
            <a:avLst/>
          </a:prstGeom>
        </p:spPr>
      </p:pic>
      <p:sp>
        <p:nvSpPr>
          <p:cNvPr id="7" name="Text Placeholder 1"/>
          <p:cNvSpPr txBox="1">
            <a:spLocks/>
          </p:cNvSpPr>
          <p:nvPr/>
        </p:nvSpPr>
        <p:spPr>
          <a:xfrm>
            <a:off x="6993606" y="1431971"/>
            <a:ext cx="4905601" cy="37286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Where is my closest?  </a:t>
            </a:r>
          </a:p>
          <a:p>
            <a:r>
              <a:rPr lang="en-GB" sz="2400" dirty="0"/>
              <a:t>How far do my patients travel to get to a Hospital</a:t>
            </a:r>
          </a:p>
          <a:p>
            <a:r>
              <a:rPr lang="en-GB" sz="2400" dirty="0"/>
              <a:t>Where are my closest Sales people to customers?</a:t>
            </a:r>
          </a:p>
          <a:p>
            <a:r>
              <a:rPr lang="en-GB" sz="2400" dirty="0"/>
              <a:t>Where is my closest retail unit?</a:t>
            </a:r>
          </a:p>
          <a:p>
            <a:r>
              <a:rPr lang="en-GB" sz="2400" dirty="0"/>
              <a:t>For a demographic, where is the closest point for people to go to from a location?</a:t>
            </a:r>
          </a:p>
          <a:p>
            <a:r>
              <a:rPr lang="en-GB" sz="2400" dirty="0"/>
              <a:t>Am I sending the right consultant to see a customer based on where they live?</a:t>
            </a:r>
          </a:p>
          <a:p>
            <a:endParaRPr lang="en-GB" sz="2400" dirty="0"/>
          </a:p>
        </p:txBody>
      </p:sp>
    </p:spTree>
    <p:extLst>
      <p:ext uri="{BB962C8B-B14F-4D97-AF65-F5344CB8AC3E}">
        <p14:creationId xmlns:p14="http://schemas.microsoft.com/office/powerpoint/2010/main" val="206379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06318" y="350471"/>
            <a:ext cx="1050921" cy="675592"/>
          </a:xfrm>
          <a:prstGeom prst="rect">
            <a:avLst/>
          </a:prstGeom>
        </p:spPr>
      </p:pic>
      <p:sp>
        <p:nvSpPr>
          <p:cNvPr id="4" name="Title 3"/>
          <p:cNvSpPr>
            <a:spLocks noGrp="1"/>
          </p:cNvSpPr>
          <p:nvPr>
            <p:ph type="title"/>
          </p:nvPr>
        </p:nvSpPr>
        <p:spPr/>
        <p:txBody>
          <a:bodyPr/>
          <a:lstStyle/>
          <a:p>
            <a:r>
              <a:rPr lang="en-GB" dirty="0"/>
              <a:t>Closest – The Data</a:t>
            </a:r>
          </a:p>
        </p:txBody>
      </p:sp>
      <p:sp>
        <p:nvSpPr>
          <p:cNvPr id="7" name="Text Placeholder 1"/>
          <p:cNvSpPr txBox="1">
            <a:spLocks/>
          </p:cNvSpPr>
          <p:nvPr/>
        </p:nvSpPr>
        <p:spPr>
          <a:xfrm>
            <a:off x="5934827" y="2218035"/>
            <a:ext cx="4905601" cy="237000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have two separate tables loaded that currently have no associations.  They have a name and a location (using Latitude and Longitude).</a:t>
            </a:r>
          </a:p>
          <a:p>
            <a:endParaRPr lang="en-GB" sz="2400" dirty="0"/>
          </a:p>
        </p:txBody>
      </p:sp>
      <p:pic>
        <p:nvPicPr>
          <p:cNvPr id="8" name="Picture 7"/>
          <p:cNvPicPr>
            <a:picLocks noChangeAspect="1"/>
          </p:cNvPicPr>
          <p:nvPr/>
        </p:nvPicPr>
        <p:blipFill>
          <a:blip r:embed="rId3"/>
          <a:stretch>
            <a:fillRect/>
          </a:stretch>
        </p:blipFill>
        <p:spPr>
          <a:xfrm>
            <a:off x="863767" y="2004009"/>
            <a:ext cx="3790950" cy="2047875"/>
          </a:xfrm>
          <a:prstGeom prst="rect">
            <a:avLst/>
          </a:prstGeom>
        </p:spPr>
      </p:pic>
    </p:spTree>
    <p:extLst>
      <p:ext uri="{BB962C8B-B14F-4D97-AF65-F5344CB8AC3E}">
        <p14:creationId xmlns:p14="http://schemas.microsoft.com/office/powerpoint/2010/main" val="3098157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06318" y="350471"/>
            <a:ext cx="1050921" cy="675592"/>
          </a:xfrm>
          <a:prstGeom prst="rect">
            <a:avLst/>
          </a:prstGeom>
        </p:spPr>
      </p:pic>
      <p:sp>
        <p:nvSpPr>
          <p:cNvPr id="4" name="Title 3"/>
          <p:cNvSpPr>
            <a:spLocks noGrp="1"/>
          </p:cNvSpPr>
          <p:nvPr>
            <p:ph type="title"/>
          </p:nvPr>
        </p:nvSpPr>
        <p:spPr/>
        <p:txBody>
          <a:bodyPr/>
          <a:lstStyle/>
          <a:p>
            <a:r>
              <a:rPr lang="en-GB" dirty="0"/>
              <a:t>Closest – The Connector</a:t>
            </a:r>
          </a:p>
        </p:txBody>
      </p:sp>
      <p:sp>
        <p:nvSpPr>
          <p:cNvPr id="6" name="Text Placeholder 1"/>
          <p:cNvSpPr txBox="1">
            <a:spLocks/>
          </p:cNvSpPr>
          <p:nvPr/>
        </p:nvSpPr>
        <p:spPr>
          <a:xfrm>
            <a:off x="478977" y="1351760"/>
            <a:ext cx="4905601" cy="37286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000" dirty="0"/>
              <a:t>For the parameters I want to see the closest (or links between the two, where its within 100km, and I don’t need the drive routes, so I’m just doing it based on a bird .. </a:t>
            </a:r>
          </a:p>
          <a:p>
            <a:endParaRPr lang="en-GB" sz="2000" dirty="0"/>
          </a:p>
          <a:p>
            <a:r>
              <a:rPr lang="en-GB" sz="2000" dirty="0"/>
              <a:t>As the data is already loaded into memory, I create my first table to store the dataset (Closest Mines), and link back to my created table ‘Mine’ and the relevant fields, </a:t>
            </a:r>
            <a:r>
              <a:rPr lang="en-GB" sz="2000" dirty="0" err="1"/>
              <a:t>MineName</a:t>
            </a:r>
            <a:r>
              <a:rPr lang="en-GB" sz="2000" dirty="0"/>
              <a:t> (key), and </a:t>
            </a:r>
            <a:r>
              <a:rPr lang="en-GB" sz="2000" dirty="0" err="1"/>
              <a:t>StartLatitude</a:t>
            </a:r>
            <a:r>
              <a:rPr lang="en-GB" sz="2000" dirty="0"/>
              <a:t> and </a:t>
            </a:r>
            <a:r>
              <a:rPr lang="en-GB" sz="2000" dirty="0" err="1"/>
              <a:t>StartLongitude</a:t>
            </a:r>
            <a:r>
              <a:rPr lang="en-GB" sz="2000" dirty="0"/>
              <a:t> (which are my geometry fields.  </a:t>
            </a:r>
          </a:p>
          <a:p>
            <a:r>
              <a:rPr lang="en-GB" sz="2000" dirty="0"/>
              <a:t>As these are </a:t>
            </a:r>
            <a:r>
              <a:rPr lang="en-GB" sz="2000" dirty="0" err="1"/>
              <a:t>lat</a:t>
            </a:r>
            <a:r>
              <a:rPr lang="en-GB" sz="2000" dirty="0"/>
              <a:t> / long – I choose the ‘latitude and longitude point as the type.</a:t>
            </a:r>
          </a:p>
          <a:p>
            <a:endParaRPr lang="en-GB" sz="2000" dirty="0"/>
          </a:p>
        </p:txBody>
      </p:sp>
      <p:pic>
        <p:nvPicPr>
          <p:cNvPr id="7" name="Picture 6"/>
          <p:cNvPicPr>
            <a:picLocks noChangeAspect="1"/>
          </p:cNvPicPr>
          <p:nvPr/>
        </p:nvPicPr>
        <p:blipFill>
          <a:blip r:embed="rId3"/>
          <a:stretch>
            <a:fillRect/>
          </a:stretch>
        </p:blipFill>
        <p:spPr>
          <a:xfrm>
            <a:off x="6381951" y="1351760"/>
            <a:ext cx="4771823" cy="4701878"/>
          </a:xfrm>
          <a:prstGeom prst="rect">
            <a:avLst/>
          </a:prstGeom>
        </p:spPr>
      </p:pic>
      <p:cxnSp>
        <p:nvCxnSpPr>
          <p:cNvPr id="5" name="Straight Arrow Connector 4"/>
          <p:cNvCxnSpPr/>
          <p:nvPr/>
        </p:nvCxnSpPr>
        <p:spPr>
          <a:xfrm>
            <a:off x="5069305" y="1909011"/>
            <a:ext cx="1312646" cy="12833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101389" y="3561347"/>
            <a:ext cx="1138990" cy="10587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881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06318" y="350471"/>
            <a:ext cx="1050921" cy="675592"/>
          </a:xfrm>
          <a:prstGeom prst="rect">
            <a:avLst/>
          </a:prstGeom>
        </p:spPr>
      </p:pic>
      <p:sp>
        <p:nvSpPr>
          <p:cNvPr id="4" name="Title 3"/>
          <p:cNvSpPr>
            <a:spLocks noGrp="1"/>
          </p:cNvSpPr>
          <p:nvPr>
            <p:ph type="title"/>
          </p:nvPr>
        </p:nvSpPr>
        <p:spPr/>
        <p:txBody>
          <a:bodyPr/>
          <a:lstStyle/>
          <a:p>
            <a:r>
              <a:rPr lang="en-GB" dirty="0"/>
              <a:t>Closest – The Connector</a:t>
            </a:r>
          </a:p>
        </p:txBody>
      </p:sp>
      <p:sp>
        <p:nvSpPr>
          <p:cNvPr id="6" name="Text Placeholder 1"/>
          <p:cNvSpPr txBox="1">
            <a:spLocks/>
          </p:cNvSpPr>
          <p:nvPr/>
        </p:nvSpPr>
        <p:spPr>
          <a:xfrm>
            <a:off x="478977" y="1608434"/>
            <a:ext cx="3804265" cy="37286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The second data set is my smelter information.  Again I use the loaded table – ‘Smelter’s and the key field and geometry points.</a:t>
            </a:r>
          </a:p>
          <a:p>
            <a:endParaRPr lang="en-GB" sz="2400" dirty="0"/>
          </a:p>
        </p:txBody>
      </p:sp>
      <p:pic>
        <p:nvPicPr>
          <p:cNvPr id="8" name="Picture 7"/>
          <p:cNvPicPr>
            <a:picLocks noChangeAspect="1"/>
          </p:cNvPicPr>
          <p:nvPr/>
        </p:nvPicPr>
        <p:blipFill>
          <a:blip r:embed="rId3"/>
          <a:stretch>
            <a:fillRect/>
          </a:stretch>
        </p:blipFill>
        <p:spPr>
          <a:xfrm>
            <a:off x="5783429" y="1698533"/>
            <a:ext cx="6143625" cy="3638550"/>
          </a:xfrm>
          <a:prstGeom prst="rect">
            <a:avLst/>
          </a:prstGeom>
        </p:spPr>
      </p:pic>
      <p:cxnSp>
        <p:nvCxnSpPr>
          <p:cNvPr id="10" name="Straight Arrow Connector 9"/>
          <p:cNvCxnSpPr/>
          <p:nvPr/>
        </p:nvCxnSpPr>
        <p:spPr>
          <a:xfrm>
            <a:off x="3866147" y="3416968"/>
            <a:ext cx="1796716" cy="1008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50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47677" y="3960255"/>
            <a:ext cx="1490136" cy="10972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165" y="1383184"/>
            <a:ext cx="1097280" cy="1097280"/>
          </a:xfrm>
          <a:prstGeom prst="rect">
            <a:avLst/>
          </a:prstGeom>
        </p:spPr>
      </p:pic>
      <p:pic>
        <p:nvPicPr>
          <p:cNvPr id="9" name="Picture 8"/>
          <p:cNvPicPr>
            <a:picLocks noChangeAspect="1"/>
          </p:cNvPicPr>
          <p:nvPr/>
        </p:nvPicPr>
        <p:blipFill>
          <a:blip r:embed="rId4"/>
          <a:stretch>
            <a:fillRect/>
          </a:stretch>
        </p:blipFill>
        <p:spPr>
          <a:xfrm>
            <a:off x="1982676" y="1387467"/>
            <a:ext cx="1097280" cy="1097280"/>
          </a:xfrm>
          <a:prstGeom prst="rect">
            <a:avLst/>
          </a:prstGeom>
        </p:spPr>
      </p:pic>
      <p:sp>
        <p:nvSpPr>
          <p:cNvPr id="12" name="TextBox 11"/>
          <p:cNvSpPr txBox="1"/>
          <p:nvPr/>
        </p:nvSpPr>
        <p:spPr>
          <a:xfrm>
            <a:off x="1351051" y="2606991"/>
            <a:ext cx="2683388" cy="923330"/>
          </a:xfrm>
          <a:prstGeom prst="rect">
            <a:avLst/>
          </a:prstGeom>
          <a:noFill/>
        </p:spPr>
        <p:txBody>
          <a:bodyPr wrap="square" rtlCol="0">
            <a:spAutoFit/>
          </a:bodyPr>
          <a:lstStyle/>
          <a:p>
            <a:pPr algn="ctr">
              <a:buClr>
                <a:srgbClr val="92D050"/>
              </a:buClr>
            </a:pPr>
            <a:r>
              <a:rPr lang="en-US" dirty="0">
                <a:solidFill>
                  <a:schemeClr val="bg2">
                    <a:lumMod val="50000"/>
                  </a:schemeClr>
                </a:solidFill>
                <a:latin typeface="Arial" panose="020B0604020202020204" pitchFamily="34" charset="0"/>
                <a:cs typeface="Arial" panose="020B0604020202020204" pitchFamily="34" charset="0"/>
              </a:rPr>
              <a:t>Improved Information Density in Geospatial Visualizations</a:t>
            </a:r>
          </a:p>
        </p:txBody>
      </p:sp>
      <p:sp>
        <p:nvSpPr>
          <p:cNvPr id="13" name="TextBox 12"/>
          <p:cNvSpPr txBox="1"/>
          <p:nvPr/>
        </p:nvSpPr>
        <p:spPr>
          <a:xfrm>
            <a:off x="4754306" y="2583282"/>
            <a:ext cx="2683388" cy="923330"/>
          </a:xfrm>
          <a:prstGeom prst="rect">
            <a:avLst/>
          </a:prstGeom>
          <a:noFill/>
        </p:spPr>
        <p:txBody>
          <a:bodyPr wrap="square" rtlCol="0">
            <a:spAutoFit/>
          </a:bodyPr>
          <a:lstStyle/>
          <a:p>
            <a:pPr algn="ctr">
              <a:buClr>
                <a:srgbClr val="92D050"/>
              </a:buClr>
            </a:pPr>
            <a:r>
              <a:rPr lang="en-US" dirty="0">
                <a:solidFill>
                  <a:schemeClr val="bg2">
                    <a:lumMod val="50000"/>
                  </a:schemeClr>
                </a:solidFill>
                <a:latin typeface="Arial" panose="020B0604020202020204" pitchFamily="34" charset="0"/>
                <a:cs typeface="Arial" panose="020B0604020202020204" pitchFamily="34" charset="0"/>
              </a:rPr>
              <a:t>Multiple Layer Support in Geospatial Visualizations</a:t>
            </a:r>
          </a:p>
        </p:txBody>
      </p:sp>
      <p:sp>
        <p:nvSpPr>
          <p:cNvPr id="15" name="TextBox 14"/>
          <p:cNvSpPr txBox="1"/>
          <p:nvPr/>
        </p:nvSpPr>
        <p:spPr>
          <a:xfrm>
            <a:off x="1351051" y="5206503"/>
            <a:ext cx="2683388" cy="646331"/>
          </a:xfrm>
          <a:prstGeom prst="rect">
            <a:avLst/>
          </a:prstGeom>
          <a:noFill/>
        </p:spPr>
        <p:txBody>
          <a:bodyPr wrap="square" rtlCol="0">
            <a:spAutoFit/>
          </a:bodyPr>
          <a:lstStyle/>
          <a:p>
            <a:pPr algn="ctr">
              <a:buClr>
                <a:srgbClr val="92D050"/>
              </a:buClr>
            </a:pPr>
            <a:r>
              <a:rPr lang="en-US" dirty="0">
                <a:solidFill>
                  <a:schemeClr val="bg2">
                    <a:lumMod val="50000"/>
                  </a:schemeClr>
                </a:solidFill>
                <a:latin typeface="Arial" panose="020B0604020202020204" pitchFamily="34" charset="0"/>
                <a:cs typeface="Arial" panose="020B0604020202020204" pitchFamily="34" charset="0"/>
              </a:rPr>
              <a:t>Drill-down from Regions to Sub-regions in Maps</a:t>
            </a:r>
          </a:p>
        </p:txBody>
      </p:sp>
      <p:sp>
        <p:nvSpPr>
          <p:cNvPr id="3" name="Title 2"/>
          <p:cNvSpPr>
            <a:spLocks noGrp="1"/>
          </p:cNvSpPr>
          <p:nvPr>
            <p:ph type="title"/>
          </p:nvPr>
        </p:nvSpPr>
        <p:spPr>
          <a:xfrm>
            <a:off x="0" y="442043"/>
            <a:ext cx="12192000" cy="574516"/>
          </a:xfrm>
        </p:spPr>
        <p:txBody>
          <a:bodyPr/>
          <a:lstStyle/>
          <a:p>
            <a:r>
              <a:rPr lang="en-US" dirty="0"/>
              <a:t>High performance, interactive mapping </a:t>
            </a:r>
          </a:p>
        </p:txBody>
      </p:sp>
      <p:pic>
        <p:nvPicPr>
          <p:cNvPr id="27" name="Picture 26"/>
          <p:cNvPicPr>
            <a:picLocks noChangeAspect="1"/>
          </p:cNvPicPr>
          <p:nvPr/>
        </p:nvPicPr>
        <p:blipFill>
          <a:blip r:embed="rId5"/>
          <a:stretch>
            <a:fillRect/>
          </a:stretch>
        </p:blipFill>
        <p:spPr>
          <a:xfrm>
            <a:off x="8989573" y="3531535"/>
            <a:ext cx="1680619" cy="1669396"/>
          </a:xfrm>
          <a:prstGeom prst="rect">
            <a:avLst/>
          </a:prstGeom>
        </p:spPr>
      </p:pic>
      <p:sp>
        <p:nvSpPr>
          <p:cNvPr id="28" name="TextBox 27"/>
          <p:cNvSpPr txBox="1"/>
          <p:nvPr/>
        </p:nvSpPr>
        <p:spPr>
          <a:xfrm>
            <a:off x="8488191" y="5209294"/>
            <a:ext cx="2683388" cy="923330"/>
          </a:xfrm>
          <a:prstGeom prst="rect">
            <a:avLst/>
          </a:prstGeom>
          <a:noFill/>
        </p:spPr>
        <p:txBody>
          <a:bodyPr wrap="square" rtlCol="0">
            <a:spAutoFit/>
          </a:bodyPr>
          <a:lstStyle/>
          <a:p>
            <a:pPr algn="ctr"/>
            <a:r>
              <a:rPr lang="en-US" dirty="0">
                <a:solidFill>
                  <a:schemeClr val="bg2">
                    <a:lumMod val="50000"/>
                  </a:schemeClr>
                </a:solidFill>
                <a:latin typeface="Arial" panose="020B0604020202020204" pitchFamily="34" charset="0"/>
                <a:cs typeface="Arial" panose="020B0604020202020204" pitchFamily="34" charset="0"/>
              </a:rPr>
              <a:t>Indoor Mapping floorplans of airports, shopping malls.</a:t>
            </a:r>
          </a:p>
        </p:txBody>
      </p:sp>
      <p:sp>
        <p:nvSpPr>
          <p:cNvPr id="29" name="TextBox 28"/>
          <p:cNvSpPr txBox="1"/>
          <p:nvPr/>
        </p:nvSpPr>
        <p:spPr>
          <a:xfrm>
            <a:off x="4754306" y="5206503"/>
            <a:ext cx="2683388" cy="646331"/>
          </a:xfrm>
          <a:prstGeom prst="rect">
            <a:avLst/>
          </a:prstGeom>
          <a:noFill/>
        </p:spPr>
        <p:txBody>
          <a:bodyPr wrap="square" rtlCol="0">
            <a:spAutoFit/>
          </a:bodyPr>
          <a:lstStyle/>
          <a:p>
            <a:pPr algn="ctr">
              <a:buClr>
                <a:srgbClr val="92D050"/>
              </a:buClr>
            </a:pPr>
            <a:r>
              <a:rPr lang="en-US" dirty="0">
                <a:solidFill>
                  <a:schemeClr val="bg2">
                    <a:lumMod val="50000"/>
                  </a:schemeClr>
                </a:solidFill>
                <a:latin typeface="Arial" panose="020B0604020202020204" pitchFamily="34" charset="0"/>
                <a:cs typeface="Arial" panose="020B0604020202020204" pitchFamily="34" charset="0"/>
              </a:rPr>
              <a:t>Animation control for time series and events</a:t>
            </a:r>
          </a:p>
        </p:txBody>
      </p:sp>
      <p:pic>
        <p:nvPicPr>
          <p:cNvPr id="30" name="Picture 4" descr="https://lh6.googleusercontent.com/9jVmVMwyJu_YFlDoAx3wHRQDFwbVP7zmY_yW3pHJPpvBkkzPJNvdm5VPl6C6lMqiUVVemPgPitd-62ehzRx9S9bybIhgwta6JUVLLbWIaq9W57c2_PJVLt3_cIiyvOzr_bApNt5Ej70"/>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33254" y="4248592"/>
            <a:ext cx="1125489" cy="7923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467562" y="2606991"/>
            <a:ext cx="2683388" cy="923330"/>
          </a:xfrm>
          <a:prstGeom prst="rect">
            <a:avLst/>
          </a:prstGeom>
          <a:noFill/>
        </p:spPr>
        <p:txBody>
          <a:bodyPr wrap="square" rtlCol="0">
            <a:spAutoFit/>
          </a:bodyPr>
          <a:lstStyle/>
          <a:p>
            <a:pPr algn="ctr">
              <a:buClr>
                <a:srgbClr val="92D050"/>
              </a:buClr>
            </a:pPr>
            <a:r>
              <a:rPr lang="en-US" dirty="0">
                <a:solidFill>
                  <a:schemeClr val="bg2">
                    <a:lumMod val="50000"/>
                  </a:schemeClr>
                </a:solidFill>
                <a:latin typeface="Arial" panose="020B0604020202020204" pitchFamily="34" charset="0"/>
                <a:cs typeface="Arial" panose="020B0604020202020204" pitchFamily="34" charset="0"/>
              </a:rPr>
              <a:t>Lines and Arcs for flows of goods, products, or money</a:t>
            </a:r>
          </a:p>
        </p:txBody>
      </p:sp>
      <p:pic>
        <p:nvPicPr>
          <p:cNvPr id="32" name="Picture 31"/>
          <p:cNvPicPr>
            <a:picLocks noChangeAspect="1"/>
          </p:cNvPicPr>
          <p:nvPr/>
        </p:nvPicPr>
        <p:blipFill>
          <a:blip r:embed="rId7"/>
          <a:stretch>
            <a:fillRect/>
          </a:stretch>
        </p:blipFill>
        <p:spPr>
          <a:xfrm>
            <a:off x="9267137" y="1619464"/>
            <a:ext cx="1125489" cy="861000"/>
          </a:xfrm>
          <a:prstGeom prst="rect">
            <a:avLst/>
          </a:prstGeom>
        </p:spPr>
      </p:pic>
    </p:spTree>
    <p:extLst>
      <p:ext uri="{BB962C8B-B14F-4D97-AF65-F5344CB8AC3E}">
        <p14:creationId xmlns:p14="http://schemas.microsoft.com/office/powerpoint/2010/main" val="1673779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57239" y="1909011"/>
            <a:ext cx="8266061" cy="4079958"/>
          </a:xfrm>
          <a:prstGeom prst="rect">
            <a:avLst/>
          </a:prstGeom>
        </p:spPr>
      </p:pic>
      <p:sp>
        <p:nvSpPr>
          <p:cNvPr id="5" name="Title 4"/>
          <p:cNvSpPr>
            <a:spLocks noGrp="1"/>
          </p:cNvSpPr>
          <p:nvPr>
            <p:ph type="title"/>
          </p:nvPr>
        </p:nvSpPr>
        <p:spPr>
          <a:xfrm>
            <a:off x="0" y="452679"/>
            <a:ext cx="12192000" cy="492443"/>
          </a:xfrm>
        </p:spPr>
        <p:txBody>
          <a:bodyPr/>
          <a:lstStyle/>
          <a:p>
            <a:r>
              <a:rPr lang="en-GB" dirty="0"/>
              <a:t>Closest – The Connector</a:t>
            </a:r>
          </a:p>
        </p:txBody>
      </p:sp>
      <p:pic>
        <p:nvPicPr>
          <p:cNvPr id="6" name="Picture 5"/>
          <p:cNvPicPr>
            <a:picLocks noChangeAspect="1"/>
          </p:cNvPicPr>
          <p:nvPr/>
        </p:nvPicPr>
        <p:blipFill>
          <a:blip r:embed="rId3"/>
          <a:stretch>
            <a:fillRect/>
          </a:stretch>
        </p:blipFill>
        <p:spPr>
          <a:xfrm>
            <a:off x="2406318" y="350471"/>
            <a:ext cx="1050921" cy="675592"/>
          </a:xfrm>
          <a:prstGeom prst="rect">
            <a:avLst/>
          </a:prstGeom>
        </p:spPr>
      </p:pic>
      <p:sp>
        <p:nvSpPr>
          <p:cNvPr id="7" name="Text Placeholder 1"/>
          <p:cNvSpPr txBox="1">
            <a:spLocks/>
          </p:cNvSpPr>
          <p:nvPr/>
        </p:nvSpPr>
        <p:spPr>
          <a:xfrm>
            <a:off x="478978" y="1608434"/>
            <a:ext cx="2761528" cy="37286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I’m choosing to load all three tables as the geometries are created in the second two, and the associations in the first.</a:t>
            </a:r>
          </a:p>
          <a:p>
            <a:endParaRPr lang="en-GB" sz="2400" dirty="0"/>
          </a:p>
        </p:txBody>
      </p:sp>
    </p:spTree>
    <p:extLst>
      <p:ext uri="{BB962C8B-B14F-4D97-AF65-F5344CB8AC3E}">
        <p14:creationId xmlns:p14="http://schemas.microsoft.com/office/powerpoint/2010/main" val="1655677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1932" y="1026063"/>
            <a:ext cx="3068772" cy="3264651"/>
          </a:xfrm>
          <a:prstGeom prst="rect">
            <a:avLst/>
          </a:prstGeom>
        </p:spPr>
      </p:pic>
      <p:pic>
        <p:nvPicPr>
          <p:cNvPr id="5" name="Picture 4"/>
          <p:cNvPicPr>
            <a:picLocks noChangeAspect="1"/>
          </p:cNvPicPr>
          <p:nvPr/>
        </p:nvPicPr>
        <p:blipFill>
          <a:blip r:embed="rId3"/>
          <a:stretch>
            <a:fillRect/>
          </a:stretch>
        </p:blipFill>
        <p:spPr>
          <a:xfrm>
            <a:off x="2406318" y="350471"/>
            <a:ext cx="1050921" cy="675592"/>
          </a:xfrm>
          <a:prstGeom prst="rect">
            <a:avLst/>
          </a:prstGeom>
        </p:spPr>
      </p:pic>
      <p:sp>
        <p:nvSpPr>
          <p:cNvPr id="6" name="Text Placeholder 1"/>
          <p:cNvSpPr txBox="1">
            <a:spLocks/>
          </p:cNvSpPr>
          <p:nvPr/>
        </p:nvSpPr>
        <p:spPr>
          <a:xfrm>
            <a:off x="7377083" y="1817691"/>
            <a:ext cx="4606370" cy="185595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Three new tables are created.. </a:t>
            </a:r>
          </a:p>
          <a:p>
            <a:r>
              <a:rPr lang="en-GB" sz="2400" dirty="0"/>
              <a:t>The geometry for each of my loaded table and the relationship of which one is the closest.</a:t>
            </a:r>
          </a:p>
          <a:p>
            <a:endParaRPr lang="en-GB" sz="2400" dirty="0"/>
          </a:p>
        </p:txBody>
      </p:sp>
      <p:pic>
        <p:nvPicPr>
          <p:cNvPr id="7" name="Picture 6"/>
          <p:cNvPicPr>
            <a:picLocks noChangeAspect="1"/>
          </p:cNvPicPr>
          <p:nvPr/>
        </p:nvPicPr>
        <p:blipFill>
          <a:blip r:embed="rId4"/>
          <a:stretch>
            <a:fillRect/>
          </a:stretch>
        </p:blipFill>
        <p:spPr>
          <a:xfrm>
            <a:off x="657658" y="4119029"/>
            <a:ext cx="4184270" cy="2052158"/>
          </a:xfrm>
          <a:prstGeom prst="rect">
            <a:avLst/>
          </a:prstGeom>
        </p:spPr>
      </p:pic>
      <p:pic>
        <p:nvPicPr>
          <p:cNvPr id="8" name="Picture 7"/>
          <p:cNvPicPr>
            <a:picLocks noChangeAspect="1"/>
          </p:cNvPicPr>
          <p:nvPr/>
        </p:nvPicPr>
        <p:blipFill>
          <a:blip r:embed="rId5"/>
          <a:stretch>
            <a:fillRect/>
          </a:stretch>
        </p:blipFill>
        <p:spPr>
          <a:xfrm>
            <a:off x="4379496" y="4656767"/>
            <a:ext cx="6420601" cy="1898532"/>
          </a:xfrm>
          <a:prstGeom prst="rect">
            <a:avLst/>
          </a:prstGeom>
        </p:spPr>
      </p:pic>
      <p:sp>
        <p:nvSpPr>
          <p:cNvPr id="9" name="Title 4"/>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Closest – The Connector</a:t>
            </a:r>
          </a:p>
        </p:txBody>
      </p:sp>
    </p:spTree>
    <p:extLst>
      <p:ext uri="{BB962C8B-B14F-4D97-AF65-F5344CB8AC3E}">
        <p14:creationId xmlns:p14="http://schemas.microsoft.com/office/powerpoint/2010/main" val="472429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06318" y="350471"/>
            <a:ext cx="1050921" cy="675592"/>
          </a:xfrm>
          <a:prstGeom prst="rect">
            <a:avLst/>
          </a:prstGeom>
        </p:spPr>
      </p:pic>
      <p:sp>
        <p:nvSpPr>
          <p:cNvPr id="6" name="Text Placeholder 1"/>
          <p:cNvSpPr txBox="1">
            <a:spLocks/>
          </p:cNvSpPr>
          <p:nvPr/>
        </p:nvSpPr>
        <p:spPr>
          <a:xfrm>
            <a:off x="7377083" y="1817691"/>
            <a:ext cx="4606370" cy="185595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000" dirty="0"/>
              <a:t>To visualise the new data, I use a line layer.  The dimension I’m using is the Mine, or customer.</a:t>
            </a:r>
          </a:p>
          <a:p>
            <a:endParaRPr lang="en-GB" sz="2000" dirty="0"/>
          </a:p>
          <a:p>
            <a:r>
              <a:rPr lang="en-GB" sz="2000" dirty="0"/>
              <a:t>The first expressions is the new geometry field for the first loaded table.</a:t>
            </a:r>
          </a:p>
          <a:p>
            <a:r>
              <a:rPr lang="en-GB" sz="2000" dirty="0"/>
              <a:t>The Second is the second loaded table new geometry field.</a:t>
            </a:r>
          </a:p>
          <a:p>
            <a:r>
              <a:rPr lang="en-GB" sz="2000" dirty="0"/>
              <a:t>The third is the newly created relationship between the tables.</a:t>
            </a:r>
          </a:p>
          <a:p>
            <a:endParaRPr lang="en-GB" sz="2000" dirty="0"/>
          </a:p>
        </p:txBody>
      </p:sp>
      <p:pic>
        <p:nvPicPr>
          <p:cNvPr id="2" name="Picture 1"/>
          <p:cNvPicPr>
            <a:picLocks noChangeAspect="1"/>
          </p:cNvPicPr>
          <p:nvPr/>
        </p:nvPicPr>
        <p:blipFill>
          <a:blip r:embed="rId3"/>
          <a:stretch>
            <a:fillRect/>
          </a:stretch>
        </p:blipFill>
        <p:spPr>
          <a:xfrm>
            <a:off x="2406318" y="1441563"/>
            <a:ext cx="4331369" cy="1494512"/>
          </a:xfrm>
          <a:prstGeom prst="rect">
            <a:avLst/>
          </a:prstGeom>
        </p:spPr>
      </p:pic>
      <p:pic>
        <p:nvPicPr>
          <p:cNvPr id="9" name="Picture 8"/>
          <p:cNvPicPr>
            <a:picLocks noChangeAspect="1"/>
          </p:cNvPicPr>
          <p:nvPr/>
        </p:nvPicPr>
        <p:blipFill>
          <a:blip r:embed="rId4"/>
          <a:stretch>
            <a:fillRect/>
          </a:stretch>
        </p:blipFill>
        <p:spPr>
          <a:xfrm>
            <a:off x="561975" y="3170526"/>
            <a:ext cx="2305050" cy="2581275"/>
          </a:xfrm>
          <a:prstGeom prst="rect">
            <a:avLst/>
          </a:prstGeom>
        </p:spPr>
      </p:pic>
      <p:cxnSp>
        <p:nvCxnSpPr>
          <p:cNvPr id="11" name="Straight Arrow Connector 10"/>
          <p:cNvCxnSpPr/>
          <p:nvPr/>
        </p:nvCxnSpPr>
        <p:spPr>
          <a:xfrm flipH="1" flipV="1">
            <a:off x="7074568" y="2358189"/>
            <a:ext cx="545432" cy="11229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167340" y="3355496"/>
            <a:ext cx="3890045" cy="2168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stretch>
            <a:fillRect/>
          </a:stretch>
        </p:blipFill>
        <p:spPr>
          <a:xfrm>
            <a:off x="2406318" y="3673643"/>
            <a:ext cx="2343150" cy="2190750"/>
          </a:xfrm>
          <a:prstGeom prst="rect">
            <a:avLst/>
          </a:prstGeom>
        </p:spPr>
      </p:pic>
      <p:pic>
        <p:nvPicPr>
          <p:cNvPr id="16" name="Picture 15"/>
          <p:cNvPicPr>
            <a:picLocks noChangeAspect="1"/>
          </p:cNvPicPr>
          <p:nvPr/>
        </p:nvPicPr>
        <p:blipFill>
          <a:blip r:embed="rId6"/>
          <a:stretch>
            <a:fillRect/>
          </a:stretch>
        </p:blipFill>
        <p:spPr>
          <a:xfrm>
            <a:off x="4780910" y="4425901"/>
            <a:ext cx="2276475" cy="2238375"/>
          </a:xfrm>
          <a:prstGeom prst="rect">
            <a:avLst/>
          </a:prstGeom>
        </p:spPr>
      </p:pic>
      <p:cxnSp>
        <p:nvCxnSpPr>
          <p:cNvPr id="18" name="Straight Arrow Connector 17"/>
          <p:cNvCxnSpPr/>
          <p:nvPr/>
        </p:nvCxnSpPr>
        <p:spPr>
          <a:xfrm flipH="1">
            <a:off x="4203900" y="4221586"/>
            <a:ext cx="3302664"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7074568" y="5101389"/>
            <a:ext cx="368969" cy="268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 name="Title 4"/>
          <p:cNvSpPr txBox="1">
            <a:spLocks/>
          </p:cNvSpPr>
          <p:nvPr/>
        </p:nvSpPr>
        <p:spPr>
          <a:xfrm>
            <a:off x="1163052" y="360865"/>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Closest – Showing the info on a Map</a:t>
            </a:r>
          </a:p>
        </p:txBody>
      </p:sp>
    </p:spTree>
    <p:extLst>
      <p:ext uri="{BB962C8B-B14F-4D97-AF65-F5344CB8AC3E}">
        <p14:creationId xmlns:p14="http://schemas.microsoft.com/office/powerpoint/2010/main" val="2932594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06318" y="350471"/>
            <a:ext cx="1050921" cy="675592"/>
          </a:xfrm>
          <a:prstGeom prst="rect">
            <a:avLst/>
          </a:prstGeom>
        </p:spPr>
      </p:pic>
      <p:sp>
        <p:nvSpPr>
          <p:cNvPr id="6" name="Text Placeholder 1"/>
          <p:cNvSpPr txBox="1">
            <a:spLocks/>
          </p:cNvSpPr>
          <p:nvPr/>
        </p:nvSpPr>
        <p:spPr>
          <a:xfrm>
            <a:off x="7377083" y="1817691"/>
            <a:ext cx="4606370" cy="185595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000" dirty="0"/>
              <a:t>I have also used a point to show the location of both the Mines and Smelters, this should have been two separate bubble objects, but I already had this data in a different table that held both Mines and Smelters – I </a:t>
            </a:r>
            <a:r>
              <a:rPr lang="en-GB" sz="2000" dirty="0" err="1"/>
              <a:t>seprated</a:t>
            </a:r>
            <a:r>
              <a:rPr lang="en-GB" sz="2000" dirty="0"/>
              <a:t> them out into a data island to run the ‘Closest’ operation, although that is not required. </a:t>
            </a:r>
          </a:p>
          <a:p>
            <a:endParaRPr lang="en-GB" sz="2000" dirty="0"/>
          </a:p>
        </p:txBody>
      </p:sp>
      <p:cxnSp>
        <p:nvCxnSpPr>
          <p:cNvPr id="13" name="Straight Arrow Connector 12"/>
          <p:cNvCxnSpPr/>
          <p:nvPr/>
        </p:nvCxnSpPr>
        <p:spPr>
          <a:xfrm flipH="1" flipV="1">
            <a:off x="3167340" y="3355496"/>
            <a:ext cx="3890045" cy="2168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stretch>
            <a:fillRect/>
          </a:stretch>
        </p:blipFill>
        <p:spPr>
          <a:xfrm>
            <a:off x="550738" y="1400992"/>
            <a:ext cx="6840522" cy="3700397"/>
          </a:xfrm>
          <a:prstGeom prst="rect">
            <a:avLst/>
          </a:prstGeom>
        </p:spPr>
      </p:pic>
      <p:sp>
        <p:nvSpPr>
          <p:cNvPr id="7" name="Title 4"/>
          <p:cNvSpPr txBox="1">
            <a:spLocks/>
          </p:cNvSpPr>
          <p:nvPr/>
        </p:nvSpPr>
        <p:spPr>
          <a:xfrm>
            <a:off x="1163052" y="360865"/>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Closest – Showing the info on a Map</a:t>
            </a:r>
          </a:p>
        </p:txBody>
      </p:sp>
    </p:spTree>
    <p:extLst>
      <p:ext uri="{BB962C8B-B14F-4D97-AF65-F5344CB8AC3E}">
        <p14:creationId xmlns:p14="http://schemas.microsoft.com/office/powerpoint/2010/main" val="1441229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2771978"/>
            <a:ext cx="5780073" cy="677108"/>
          </a:xfrm>
        </p:spPr>
        <p:txBody>
          <a:bodyPr/>
          <a:lstStyle/>
          <a:p>
            <a:r>
              <a:rPr lang="en-US" sz="4400" dirty="0"/>
              <a:t>Qlik GeoAnalytics</a:t>
            </a:r>
          </a:p>
        </p:txBody>
      </p:sp>
      <p:sp>
        <p:nvSpPr>
          <p:cNvPr id="3" name="Subtitle 2"/>
          <p:cNvSpPr txBox="1">
            <a:spLocks/>
          </p:cNvSpPr>
          <p:nvPr/>
        </p:nvSpPr>
        <p:spPr>
          <a:xfrm>
            <a:off x="6411928" y="3689717"/>
            <a:ext cx="5298809" cy="1199147"/>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800" dirty="0"/>
              <a:t>Setting up the Operations</a:t>
            </a:r>
          </a:p>
          <a:p>
            <a:pPr marL="0" indent="0">
              <a:buNone/>
            </a:pPr>
            <a:r>
              <a:rPr lang="en-GB" sz="2800" i="1" dirty="0"/>
              <a:t>Dissolve</a:t>
            </a:r>
          </a:p>
        </p:txBody>
      </p:sp>
    </p:spTree>
    <p:extLst>
      <p:ext uri="{BB962C8B-B14F-4D97-AF65-F5344CB8AC3E}">
        <p14:creationId xmlns:p14="http://schemas.microsoft.com/office/powerpoint/2010/main" val="903496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Dissolve - Use Cases</a:t>
            </a:r>
          </a:p>
        </p:txBody>
      </p:sp>
      <p:sp>
        <p:nvSpPr>
          <p:cNvPr id="7" name="Text Placeholder 1"/>
          <p:cNvSpPr txBox="1">
            <a:spLocks/>
          </p:cNvSpPr>
          <p:nvPr/>
        </p:nvSpPr>
        <p:spPr>
          <a:xfrm>
            <a:off x="6993606" y="1431971"/>
            <a:ext cx="4905601" cy="37286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Creating your own custom area’s / polygons based on the aggregation of additional Polygons.</a:t>
            </a:r>
          </a:p>
          <a:p>
            <a:r>
              <a:rPr lang="en-GB" sz="2400" dirty="0"/>
              <a:t>What do MY sales territories look like on a map?  </a:t>
            </a:r>
          </a:p>
          <a:p>
            <a:r>
              <a:rPr lang="en-GB" sz="2400" dirty="0"/>
              <a:t>I don’t have a polygon for the Continents, but I want to see my sales and operations by Continent.</a:t>
            </a:r>
          </a:p>
          <a:p>
            <a:endParaRPr lang="en-GB" sz="2400" dirty="0"/>
          </a:p>
        </p:txBody>
      </p:sp>
      <p:pic>
        <p:nvPicPr>
          <p:cNvPr id="8" name="Picture 7"/>
          <p:cNvPicPr>
            <a:picLocks noChangeAspect="1"/>
          </p:cNvPicPr>
          <p:nvPr/>
        </p:nvPicPr>
        <p:blipFill>
          <a:blip r:embed="rId2"/>
          <a:stretch>
            <a:fillRect/>
          </a:stretch>
        </p:blipFill>
        <p:spPr>
          <a:xfrm>
            <a:off x="2683008" y="208992"/>
            <a:ext cx="958550" cy="958550"/>
          </a:xfrm>
          <a:prstGeom prst="rect">
            <a:avLst/>
          </a:prstGeom>
        </p:spPr>
      </p:pic>
      <p:pic>
        <p:nvPicPr>
          <p:cNvPr id="4" name="Picture 3"/>
          <p:cNvPicPr>
            <a:picLocks noChangeAspect="1"/>
          </p:cNvPicPr>
          <p:nvPr/>
        </p:nvPicPr>
        <p:blipFill>
          <a:blip r:embed="rId3"/>
          <a:stretch>
            <a:fillRect/>
          </a:stretch>
        </p:blipFill>
        <p:spPr>
          <a:xfrm>
            <a:off x="571275" y="1604211"/>
            <a:ext cx="6140566" cy="4309561"/>
          </a:xfrm>
          <a:prstGeom prst="rect">
            <a:avLst/>
          </a:prstGeom>
        </p:spPr>
      </p:pic>
    </p:spTree>
    <p:extLst>
      <p:ext uri="{BB962C8B-B14F-4D97-AF65-F5344CB8AC3E}">
        <p14:creationId xmlns:p14="http://schemas.microsoft.com/office/powerpoint/2010/main" val="2666529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Dissolve – The Data</a:t>
            </a:r>
          </a:p>
        </p:txBody>
      </p:sp>
      <p:sp>
        <p:nvSpPr>
          <p:cNvPr id="7" name="Text Placeholder 1"/>
          <p:cNvSpPr txBox="1">
            <a:spLocks/>
          </p:cNvSpPr>
          <p:nvPr/>
        </p:nvSpPr>
        <p:spPr>
          <a:xfrm>
            <a:off x="6993606" y="1431971"/>
            <a:ext cx="4905601" cy="37286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have country information which I can plot using an area object, this can either be my own area files or using the Geometry Service area files.  However I want to roll these up to a different level, for example in Continents and create a new area to show on the map.</a:t>
            </a:r>
          </a:p>
          <a:p>
            <a:endParaRPr lang="en-GB" sz="2400" dirty="0"/>
          </a:p>
        </p:txBody>
      </p:sp>
      <p:pic>
        <p:nvPicPr>
          <p:cNvPr id="8" name="Picture 7"/>
          <p:cNvPicPr>
            <a:picLocks noChangeAspect="1"/>
          </p:cNvPicPr>
          <p:nvPr/>
        </p:nvPicPr>
        <p:blipFill>
          <a:blip r:embed="rId2"/>
          <a:stretch>
            <a:fillRect/>
          </a:stretch>
        </p:blipFill>
        <p:spPr>
          <a:xfrm>
            <a:off x="2683008" y="208992"/>
            <a:ext cx="958550" cy="958550"/>
          </a:xfrm>
          <a:prstGeom prst="rect">
            <a:avLst/>
          </a:prstGeom>
        </p:spPr>
      </p:pic>
      <p:pic>
        <p:nvPicPr>
          <p:cNvPr id="4" name="Picture 3"/>
          <p:cNvPicPr>
            <a:picLocks noChangeAspect="1"/>
          </p:cNvPicPr>
          <p:nvPr/>
        </p:nvPicPr>
        <p:blipFill>
          <a:blip r:embed="rId3"/>
          <a:stretch>
            <a:fillRect/>
          </a:stretch>
        </p:blipFill>
        <p:spPr>
          <a:xfrm>
            <a:off x="564231" y="1400596"/>
            <a:ext cx="6429375" cy="5048250"/>
          </a:xfrm>
          <a:prstGeom prst="rect">
            <a:avLst/>
          </a:prstGeom>
        </p:spPr>
      </p:pic>
    </p:spTree>
    <p:extLst>
      <p:ext uri="{BB962C8B-B14F-4D97-AF65-F5344CB8AC3E}">
        <p14:creationId xmlns:p14="http://schemas.microsoft.com/office/powerpoint/2010/main" val="921231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Dissolve – The data</a:t>
            </a:r>
          </a:p>
        </p:txBody>
      </p:sp>
      <p:sp>
        <p:nvSpPr>
          <p:cNvPr id="7" name="Text Placeholder 1"/>
          <p:cNvSpPr txBox="1">
            <a:spLocks/>
          </p:cNvSpPr>
          <p:nvPr/>
        </p:nvSpPr>
        <p:spPr>
          <a:xfrm>
            <a:off x="6993606" y="1448013"/>
            <a:ext cx="4905601" cy="37286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have loaded in a new table that maps my existing countries into the new grouping of continents .. </a:t>
            </a:r>
          </a:p>
          <a:p>
            <a:endParaRPr lang="en-GB" sz="2400" dirty="0"/>
          </a:p>
        </p:txBody>
      </p:sp>
      <p:pic>
        <p:nvPicPr>
          <p:cNvPr id="8" name="Picture 7"/>
          <p:cNvPicPr>
            <a:picLocks noChangeAspect="1"/>
          </p:cNvPicPr>
          <p:nvPr/>
        </p:nvPicPr>
        <p:blipFill>
          <a:blip r:embed="rId2"/>
          <a:stretch>
            <a:fillRect/>
          </a:stretch>
        </p:blipFill>
        <p:spPr>
          <a:xfrm>
            <a:off x="2683008" y="208992"/>
            <a:ext cx="958550" cy="958550"/>
          </a:xfrm>
          <a:prstGeom prst="rect">
            <a:avLst/>
          </a:prstGeom>
        </p:spPr>
      </p:pic>
      <p:pic>
        <p:nvPicPr>
          <p:cNvPr id="3" name="Picture 2"/>
          <p:cNvPicPr>
            <a:picLocks noChangeAspect="1"/>
          </p:cNvPicPr>
          <p:nvPr/>
        </p:nvPicPr>
        <p:blipFill>
          <a:blip r:embed="rId3"/>
          <a:stretch>
            <a:fillRect/>
          </a:stretch>
        </p:blipFill>
        <p:spPr>
          <a:xfrm>
            <a:off x="682508" y="1167542"/>
            <a:ext cx="4370756" cy="4387863"/>
          </a:xfrm>
          <a:prstGeom prst="rect">
            <a:avLst/>
          </a:prstGeom>
        </p:spPr>
      </p:pic>
      <p:pic>
        <p:nvPicPr>
          <p:cNvPr id="5" name="Picture 4"/>
          <p:cNvPicPr>
            <a:picLocks noChangeAspect="1"/>
          </p:cNvPicPr>
          <p:nvPr/>
        </p:nvPicPr>
        <p:blipFill>
          <a:blip r:embed="rId4"/>
          <a:stretch>
            <a:fillRect/>
          </a:stretch>
        </p:blipFill>
        <p:spPr>
          <a:xfrm>
            <a:off x="5053264" y="3849266"/>
            <a:ext cx="6715584" cy="2622708"/>
          </a:xfrm>
          <a:prstGeom prst="rect">
            <a:avLst/>
          </a:prstGeom>
        </p:spPr>
      </p:pic>
    </p:spTree>
    <p:extLst>
      <p:ext uri="{BB962C8B-B14F-4D97-AF65-F5344CB8AC3E}">
        <p14:creationId xmlns:p14="http://schemas.microsoft.com/office/powerpoint/2010/main" val="3964146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Dissolve – The Connector</a:t>
            </a:r>
          </a:p>
        </p:txBody>
      </p:sp>
      <p:sp>
        <p:nvSpPr>
          <p:cNvPr id="7" name="Text Placeholder 1"/>
          <p:cNvSpPr txBox="1">
            <a:spLocks/>
          </p:cNvSpPr>
          <p:nvPr/>
        </p:nvSpPr>
        <p:spPr>
          <a:xfrm>
            <a:off x="6993606" y="1431971"/>
            <a:ext cx="4905601" cy="37286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Again, as I’m using a loaded table, I reference this loaded table ‘Continents’ and the relevant fields that I need </a:t>
            </a:r>
            <a:r>
              <a:rPr lang="en-GB" sz="2400" dirty="0" err="1"/>
              <a:t>LocationCountry</a:t>
            </a:r>
            <a:r>
              <a:rPr lang="en-GB" sz="2400" dirty="0"/>
              <a:t> which is my field, </a:t>
            </a:r>
            <a:r>
              <a:rPr lang="en-GB" sz="2400" dirty="0" err="1"/>
              <a:t>CountryCode</a:t>
            </a:r>
            <a:r>
              <a:rPr lang="en-GB" sz="2400" dirty="0"/>
              <a:t> and Continent.  For this example I am using the </a:t>
            </a:r>
            <a:r>
              <a:rPr lang="en-GB" sz="2400" dirty="0" err="1"/>
              <a:t>CountryCode</a:t>
            </a:r>
            <a:r>
              <a:rPr lang="en-GB" sz="2400" dirty="0"/>
              <a:t> as a Location </a:t>
            </a:r>
            <a:r>
              <a:rPr lang="en-GB" sz="2400" dirty="0" err="1"/>
              <a:t>NamedArea</a:t>
            </a:r>
            <a:r>
              <a:rPr lang="en-GB" sz="2400" dirty="0"/>
              <a:t> from the Geometry Service as I know that Qlik GeoAnalytics has that data and I haven’t loaded it in as separate data.</a:t>
            </a:r>
          </a:p>
          <a:p>
            <a:endParaRPr lang="en-GB" sz="2400" dirty="0"/>
          </a:p>
        </p:txBody>
      </p:sp>
      <p:pic>
        <p:nvPicPr>
          <p:cNvPr id="8" name="Picture 7"/>
          <p:cNvPicPr>
            <a:picLocks noChangeAspect="1"/>
          </p:cNvPicPr>
          <p:nvPr/>
        </p:nvPicPr>
        <p:blipFill>
          <a:blip r:embed="rId2"/>
          <a:stretch>
            <a:fillRect/>
          </a:stretch>
        </p:blipFill>
        <p:spPr>
          <a:xfrm>
            <a:off x="2683008" y="208992"/>
            <a:ext cx="958550" cy="958550"/>
          </a:xfrm>
          <a:prstGeom prst="rect">
            <a:avLst/>
          </a:prstGeom>
        </p:spPr>
      </p:pic>
      <p:pic>
        <p:nvPicPr>
          <p:cNvPr id="9" name="Picture 8"/>
          <p:cNvPicPr>
            <a:picLocks noChangeAspect="1"/>
          </p:cNvPicPr>
          <p:nvPr/>
        </p:nvPicPr>
        <p:blipFill>
          <a:blip r:embed="rId3"/>
          <a:stretch>
            <a:fillRect/>
          </a:stretch>
        </p:blipFill>
        <p:spPr>
          <a:xfrm>
            <a:off x="1045108" y="1431971"/>
            <a:ext cx="5192899" cy="4875775"/>
          </a:xfrm>
          <a:prstGeom prst="rect">
            <a:avLst/>
          </a:prstGeom>
        </p:spPr>
      </p:pic>
    </p:spTree>
    <p:extLst>
      <p:ext uri="{BB962C8B-B14F-4D97-AF65-F5344CB8AC3E}">
        <p14:creationId xmlns:p14="http://schemas.microsoft.com/office/powerpoint/2010/main" val="2810251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Dissolve – The Connector</a:t>
            </a:r>
          </a:p>
        </p:txBody>
      </p:sp>
      <p:sp>
        <p:nvSpPr>
          <p:cNvPr id="7" name="Text Placeholder 1"/>
          <p:cNvSpPr txBox="1">
            <a:spLocks/>
          </p:cNvSpPr>
          <p:nvPr/>
        </p:nvSpPr>
        <p:spPr>
          <a:xfrm>
            <a:off x="1190399" y="5522939"/>
            <a:ext cx="9557812" cy="9901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only need the first table as I already have the other data already loaded.</a:t>
            </a:r>
          </a:p>
          <a:p>
            <a:endParaRPr lang="en-GB" sz="2400" dirty="0"/>
          </a:p>
        </p:txBody>
      </p:sp>
      <p:pic>
        <p:nvPicPr>
          <p:cNvPr id="8" name="Picture 7"/>
          <p:cNvPicPr>
            <a:picLocks noChangeAspect="1"/>
          </p:cNvPicPr>
          <p:nvPr/>
        </p:nvPicPr>
        <p:blipFill>
          <a:blip r:embed="rId2"/>
          <a:stretch>
            <a:fillRect/>
          </a:stretch>
        </p:blipFill>
        <p:spPr>
          <a:xfrm>
            <a:off x="2683008" y="208992"/>
            <a:ext cx="958550" cy="958550"/>
          </a:xfrm>
          <a:prstGeom prst="rect">
            <a:avLst/>
          </a:prstGeom>
        </p:spPr>
      </p:pic>
      <p:pic>
        <p:nvPicPr>
          <p:cNvPr id="6" name="Picture 5"/>
          <p:cNvPicPr>
            <a:picLocks noChangeAspect="1"/>
          </p:cNvPicPr>
          <p:nvPr/>
        </p:nvPicPr>
        <p:blipFill>
          <a:blip r:embed="rId3"/>
          <a:stretch>
            <a:fillRect/>
          </a:stretch>
        </p:blipFill>
        <p:spPr>
          <a:xfrm>
            <a:off x="1860884" y="1400596"/>
            <a:ext cx="7877675" cy="3863812"/>
          </a:xfrm>
          <a:prstGeom prst="rect">
            <a:avLst/>
          </a:prstGeom>
        </p:spPr>
      </p:pic>
    </p:spTree>
    <p:extLst>
      <p:ext uri="{BB962C8B-B14F-4D97-AF65-F5344CB8AC3E}">
        <p14:creationId xmlns:p14="http://schemas.microsoft.com/office/powerpoint/2010/main" val="202385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754306" y="2583282"/>
            <a:ext cx="2683388" cy="923330"/>
          </a:xfrm>
          <a:prstGeom prst="rect">
            <a:avLst/>
          </a:prstGeom>
          <a:noFill/>
        </p:spPr>
        <p:txBody>
          <a:bodyPr wrap="square" rtlCol="0">
            <a:spAutoFit/>
          </a:bodyPr>
          <a:lstStyle/>
          <a:p>
            <a:pPr algn="ctr">
              <a:buClr>
                <a:srgbClr val="92D050"/>
              </a:buClr>
            </a:pPr>
            <a:r>
              <a:rPr lang="en-US" dirty="0">
                <a:solidFill>
                  <a:schemeClr val="bg2">
                    <a:lumMod val="50000"/>
                  </a:schemeClr>
                </a:solidFill>
                <a:latin typeface="Arial" panose="020B0604020202020204" pitchFamily="34" charset="0"/>
                <a:cs typeface="Arial" panose="020B0604020202020204" pitchFamily="34" charset="0"/>
              </a:rPr>
              <a:t>Aggregating operations - Binning, Cluster, Spatial index</a:t>
            </a:r>
          </a:p>
        </p:txBody>
      </p:sp>
      <p:sp>
        <p:nvSpPr>
          <p:cNvPr id="22" name="TextBox 21"/>
          <p:cNvSpPr txBox="1"/>
          <p:nvPr/>
        </p:nvSpPr>
        <p:spPr>
          <a:xfrm>
            <a:off x="8488191" y="2606875"/>
            <a:ext cx="2683388" cy="923330"/>
          </a:xfrm>
          <a:prstGeom prst="rect">
            <a:avLst/>
          </a:prstGeom>
          <a:noFill/>
        </p:spPr>
        <p:txBody>
          <a:bodyPr wrap="square" rtlCol="0">
            <a:spAutoFit/>
          </a:bodyPr>
          <a:lstStyle/>
          <a:p>
            <a:pPr algn="ctr">
              <a:buClr>
                <a:srgbClr val="92D050"/>
              </a:buClr>
            </a:pPr>
            <a:r>
              <a:rPr lang="en-US" dirty="0">
                <a:solidFill>
                  <a:schemeClr val="bg2">
                    <a:lumMod val="50000"/>
                  </a:schemeClr>
                </a:solidFill>
                <a:latin typeface="Arial" panose="020B0604020202020204" pitchFamily="34" charset="0"/>
                <a:cs typeface="Arial" panose="020B0604020202020204" pitchFamily="34" charset="0"/>
              </a:rPr>
              <a:t>Route operations -</a:t>
            </a:r>
            <a:r>
              <a:rPr lang="en-US" dirty="0" err="1">
                <a:solidFill>
                  <a:schemeClr val="bg2">
                    <a:lumMod val="50000"/>
                  </a:schemeClr>
                </a:solidFill>
                <a:latin typeface="Arial" panose="020B0604020202020204" pitchFamily="34" charset="0"/>
                <a:cs typeface="Arial" panose="020B0604020202020204" pitchFamily="34" charset="0"/>
              </a:rPr>
              <a:t>TravelAreas</a:t>
            </a:r>
            <a:r>
              <a:rPr lang="en-US" dirty="0">
                <a:solidFill>
                  <a:schemeClr val="bg2">
                    <a:lumMod val="50000"/>
                  </a:schemeClr>
                </a:solidFill>
                <a:latin typeface="Arial" panose="020B0604020202020204" pitchFamily="34" charset="0"/>
                <a:cs typeface="Arial" panose="020B0604020202020204" pitchFamily="34" charset="0"/>
              </a:rPr>
              <a:t>, Closest, Spatial Index</a:t>
            </a:r>
          </a:p>
        </p:txBody>
      </p:sp>
      <p:sp>
        <p:nvSpPr>
          <p:cNvPr id="23" name="TextBox 22"/>
          <p:cNvSpPr txBox="1"/>
          <p:nvPr/>
        </p:nvSpPr>
        <p:spPr>
          <a:xfrm>
            <a:off x="1351051" y="5206503"/>
            <a:ext cx="2683388" cy="1200329"/>
          </a:xfrm>
          <a:prstGeom prst="rect">
            <a:avLst/>
          </a:prstGeom>
          <a:noFill/>
        </p:spPr>
        <p:txBody>
          <a:bodyPr wrap="square" rtlCol="0">
            <a:spAutoFit/>
          </a:bodyPr>
          <a:lstStyle/>
          <a:p>
            <a:pPr algn="ctr">
              <a:buClr>
                <a:srgbClr val="92D050"/>
              </a:buClr>
            </a:pPr>
            <a:r>
              <a:rPr lang="en-US" dirty="0">
                <a:solidFill>
                  <a:schemeClr val="bg2">
                    <a:lumMod val="50000"/>
                  </a:schemeClr>
                </a:solidFill>
                <a:latin typeface="Arial" panose="020B0604020202020204" pitchFamily="34" charset="0"/>
                <a:cs typeface="Arial" panose="020B0604020202020204" pitchFamily="34" charset="0"/>
              </a:rPr>
              <a:t>Lookup operations -Places, Addresses, Coordinates and IP addresses.</a:t>
            </a:r>
          </a:p>
        </p:txBody>
      </p:sp>
      <p:sp>
        <p:nvSpPr>
          <p:cNvPr id="24" name="TextBox 23"/>
          <p:cNvSpPr txBox="1"/>
          <p:nvPr/>
        </p:nvSpPr>
        <p:spPr>
          <a:xfrm>
            <a:off x="4772578" y="5216169"/>
            <a:ext cx="2683388" cy="1200329"/>
          </a:xfrm>
          <a:prstGeom prst="rect">
            <a:avLst/>
          </a:prstGeom>
          <a:noFill/>
        </p:spPr>
        <p:txBody>
          <a:bodyPr wrap="square" rtlCol="0">
            <a:spAutoFit/>
          </a:bodyPr>
          <a:lstStyle/>
          <a:p>
            <a:pPr algn="ctr">
              <a:buClr>
                <a:srgbClr val="92D050"/>
              </a:buClr>
            </a:pPr>
            <a:r>
              <a:rPr lang="en-US" dirty="0">
                <a:solidFill>
                  <a:schemeClr val="bg2">
                    <a:lumMod val="50000"/>
                  </a:schemeClr>
                </a:solidFill>
                <a:latin typeface="Arial" panose="020B0604020202020204" pitchFamily="34" charset="0"/>
                <a:cs typeface="Arial" panose="020B0604020202020204" pitchFamily="34" charset="0"/>
              </a:rPr>
              <a:t>Connectivity operations - </a:t>
            </a:r>
            <a:r>
              <a:rPr lang="en-US" dirty="0" err="1">
                <a:solidFill>
                  <a:schemeClr val="bg2">
                    <a:lumMod val="50000"/>
                  </a:schemeClr>
                </a:solidFill>
                <a:latin typeface="Arial" panose="020B0604020202020204" pitchFamily="34" charset="0"/>
                <a:cs typeface="Arial" panose="020B0604020202020204" pitchFamily="34" charset="0"/>
              </a:rPr>
              <a:t>geodata</a:t>
            </a:r>
            <a:r>
              <a:rPr lang="en-US" dirty="0">
                <a:solidFill>
                  <a:schemeClr val="bg2">
                    <a:lumMod val="50000"/>
                  </a:schemeClr>
                </a:solidFill>
                <a:latin typeface="Arial" panose="020B0604020202020204" pitchFamily="34" charset="0"/>
                <a:cs typeface="Arial" panose="020B0604020202020204" pitchFamily="34" charset="0"/>
              </a:rPr>
              <a:t> from flat files, databases and web services.</a:t>
            </a:r>
          </a:p>
        </p:txBody>
      </p:sp>
      <p:sp>
        <p:nvSpPr>
          <p:cNvPr id="31" name="TextBox 30"/>
          <p:cNvSpPr txBox="1"/>
          <p:nvPr/>
        </p:nvSpPr>
        <p:spPr>
          <a:xfrm>
            <a:off x="1351051" y="2606991"/>
            <a:ext cx="2683388" cy="923330"/>
          </a:xfrm>
          <a:prstGeom prst="rect">
            <a:avLst/>
          </a:prstGeom>
          <a:noFill/>
        </p:spPr>
        <p:txBody>
          <a:bodyPr wrap="square" rtlCol="0">
            <a:spAutoFit/>
          </a:bodyPr>
          <a:lstStyle/>
          <a:p>
            <a:pPr algn="ctr">
              <a:buClr>
                <a:srgbClr val="92D050"/>
              </a:buClr>
            </a:pPr>
            <a:r>
              <a:rPr lang="en-US" dirty="0">
                <a:solidFill>
                  <a:schemeClr val="bg2">
                    <a:lumMod val="50000"/>
                  </a:schemeClr>
                </a:solidFill>
                <a:latin typeface="Arial" panose="020B0604020202020204" pitchFamily="34" charset="0"/>
                <a:cs typeface="Arial" panose="020B0604020202020204" pitchFamily="34" charset="0"/>
              </a:rPr>
              <a:t>Geometric operations - Within, Intersects, Dissolve</a:t>
            </a:r>
          </a:p>
        </p:txBody>
      </p:sp>
      <p:sp>
        <p:nvSpPr>
          <p:cNvPr id="32" name="Title 31"/>
          <p:cNvSpPr>
            <a:spLocks noGrp="1"/>
          </p:cNvSpPr>
          <p:nvPr>
            <p:ph type="title"/>
          </p:nvPr>
        </p:nvSpPr>
        <p:spPr/>
        <p:txBody>
          <a:bodyPr/>
          <a:lstStyle/>
          <a:p>
            <a:r>
              <a:rPr lang="en-US" dirty="0"/>
              <a:t>Gain insight into geospatial data</a:t>
            </a:r>
          </a:p>
        </p:txBody>
      </p:sp>
      <p:pic>
        <p:nvPicPr>
          <p:cNvPr id="2" name="Picture 1"/>
          <p:cNvPicPr>
            <a:picLocks noChangeAspect="1"/>
          </p:cNvPicPr>
          <p:nvPr/>
        </p:nvPicPr>
        <p:blipFill>
          <a:blip r:embed="rId2"/>
          <a:stretch>
            <a:fillRect/>
          </a:stretch>
        </p:blipFill>
        <p:spPr>
          <a:xfrm>
            <a:off x="5533254" y="1464593"/>
            <a:ext cx="1125489" cy="1118689"/>
          </a:xfrm>
          <a:prstGeom prst="rect">
            <a:avLst/>
          </a:prstGeom>
        </p:spPr>
      </p:pic>
      <p:pic>
        <p:nvPicPr>
          <p:cNvPr id="3" name="Picture 2"/>
          <p:cNvPicPr>
            <a:picLocks noChangeAspect="1"/>
          </p:cNvPicPr>
          <p:nvPr/>
        </p:nvPicPr>
        <p:blipFill>
          <a:blip r:embed="rId3"/>
          <a:stretch>
            <a:fillRect/>
          </a:stretch>
        </p:blipFill>
        <p:spPr>
          <a:xfrm>
            <a:off x="5533253" y="4442193"/>
            <a:ext cx="1125489" cy="515984"/>
          </a:xfrm>
          <a:prstGeom prst="rect">
            <a:avLst/>
          </a:prstGeom>
        </p:spPr>
      </p:pic>
      <p:pic>
        <p:nvPicPr>
          <p:cNvPr id="4" name="Picture 3"/>
          <p:cNvPicPr>
            <a:picLocks noChangeAspect="1"/>
          </p:cNvPicPr>
          <p:nvPr/>
        </p:nvPicPr>
        <p:blipFill>
          <a:blip r:embed="rId4"/>
          <a:stretch>
            <a:fillRect/>
          </a:stretch>
        </p:blipFill>
        <p:spPr>
          <a:xfrm>
            <a:off x="9304424" y="1686140"/>
            <a:ext cx="1050921" cy="675592"/>
          </a:xfrm>
          <a:prstGeom prst="rect">
            <a:avLst/>
          </a:prstGeom>
        </p:spPr>
      </p:pic>
      <p:pic>
        <p:nvPicPr>
          <p:cNvPr id="5" name="Picture 4"/>
          <p:cNvPicPr>
            <a:picLocks noChangeAspect="1"/>
          </p:cNvPicPr>
          <p:nvPr/>
        </p:nvPicPr>
        <p:blipFill>
          <a:blip r:embed="rId5"/>
          <a:stretch>
            <a:fillRect/>
          </a:stretch>
        </p:blipFill>
        <p:spPr>
          <a:xfrm>
            <a:off x="2428655" y="4267758"/>
            <a:ext cx="528179" cy="864855"/>
          </a:xfrm>
          <a:prstGeom prst="rect">
            <a:avLst/>
          </a:prstGeom>
        </p:spPr>
      </p:pic>
      <p:pic>
        <p:nvPicPr>
          <p:cNvPr id="6" name="Picture 5"/>
          <p:cNvPicPr>
            <a:picLocks noChangeAspect="1"/>
          </p:cNvPicPr>
          <p:nvPr/>
        </p:nvPicPr>
        <p:blipFill>
          <a:blip r:embed="rId6"/>
          <a:stretch>
            <a:fillRect/>
          </a:stretch>
        </p:blipFill>
        <p:spPr>
          <a:xfrm>
            <a:off x="2057366" y="1393201"/>
            <a:ext cx="1270756" cy="1270756"/>
          </a:xfrm>
          <a:prstGeom prst="rect">
            <a:avLst/>
          </a:prstGeom>
        </p:spPr>
      </p:pic>
      <p:pic>
        <p:nvPicPr>
          <p:cNvPr id="15" name="Picture 14"/>
          <p:cNvPicPr>
            <a:picLocks noChangeAspect="1"/>
          </p:cNvPicPr>
          <p:nvPr/>
        </p:nvPicPr>
        <p:blipFill>
          <a:blip r:embed="rId7"/>
          <a:stretch>
            <a:fillRect/>
          </a:stretch>
        </p:blipFill>
        <p:spPr>
          <a:xfrm>
            <a:off x="9238212" y="4035333"/>
            <a:ext cx="1183344" cy="1097280"/>
          </a:xfrm>
          <a:prstGeom prst="rect">
            <a:avLst/>
          </a:prstGeom>
        </p:spPr>
      </p:pic>
      <p:sp>
        <p:nvSpPr>
          <p:cNvPr id="16" name="TextBox 15"/>
          <p:cNvSpPr txBox="1"/>
          <p:nvPr/>
        </p:nvSpPr>
        <p:spPr>
          <a:xfrm>
            <a:off x="8488191" y="5291248"/>
            <a:ext cx="2683388" cy="923330"/>
          </a:xfrm>
          <a:prstGeom prst="rect">
            <a:avLst/>
          </a:prstGeom>
          <a:noFill/>
        </p:spPr>
        <p:txBody>
          <a:bodyPr wrap="square" rtlCol="0">
            <a:spAutoFit/>
          </a:bodyPr>
          <a:lstStyle/>
          <a:p>
            <a:pPr algn="ctr">
              <a:buClr>
                <a:srgbClr val="92D050"/>
              </a:buClr>
            </a:pPr>
            <a:r>
              <a:rPr lang="en-US" dirty="0">
                <a:solidFill>
                  <a:schemeClr val="bg2">
                    <a:lumMod val="50000"/>
                  </a:schemeClr>
                </a:solidFill>
                <a:latin typeface="Arial" panose="020B0604020202020204" pitchFamily="34" charset="0"/>
                <a:cs typeface="Arial" panose="020B0604020202020204" pitchFamily="34" charset="0"/>
              </a:rPr>
              <a:t>Street Level Geocoding (Consumption Based Licensing)</a:t>
            </a:r>
          </a:p>
        </p:txBody>
      </p:sp>
    </p:spTree>
    <p:extLst>
      <p:ext uri="{BB962C8B-B14F-4D97-AF65-F5344CB8AC3E}">
        <p14:creationId xmlns:p14="http://schemas.microsoft.com/office/powerpoint/2010/main" val="3483535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032" y="363160"/>
            <a:ext cx="12192000" cy="492443"/>
          </a:xfrm>
        </p:spPr>
        <p:txBody>
          <a:bodyPr/>
          <a:lstStyle/>
          <a:p>
            <a:r>
              <a:rPr lang="en-GB" dirty="0"/>
              <a:t>Dissolve – Displaying it on a map</a:t>
            </a:r>
          </a:p>
        </p:txBody>
      </p:sp>
      <p:sp>
        <p:nvSpPr>
          <p:cNvPr id="7" name="Text Placeholder 1"/>
          <p:cNvSpPr txBox="1">
            <a:spLocks/>
          </p:cNvSpPr>
          <p:nvPr/>
        </p:nvSpPr>
        <p:spPr>
          <a:xfrm>
            <a:off x="4928210" y="1769086"/>
            <a:ext cx="6846695" cy="9901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I’ve created a drill down through the master items to allow me to move from Continent, down through to country and have used this as the dimension in my area object.</a:t>
            </a:r>
          </a:p>
          <a:p>
            <a:endParaRPr lang="en-GB" sz="2400" dirty="0"/>
          </a:p>
        </p:txBody>
      </p:sp>
      <p:pic>
        <p:nvPicPr>
          <p:cNvPr id="8" name="Picture 7"/>
          <p:cNvPicPr>
            <a:picLocks noChangeAspect="1"/>
          </p:cNvPicPr>
          <p:nvPr/>
        </p:nvPicPr>
        <p:blipFill>
          <a:blip r:embed="rId2"/>
          <a:stretch>
            <a:fillRect/>
          </a:stretch>
        </p:blipFill>
        <p:spPr>
          <a:xfrm>
            <a:off x="2683008" y="208992"/>
            <a:ext cx="958550" cy="958550"/>
          </a:xfrm>
          <a:prstGeom prst="rect">
            <a:avLst/>
          </a:prstGeom>
        </p:spPr>
      </p:pic>
      <p:pic>
        <p:nvPicPr>
          <p:cNvPr id="3" name="Picture 2"/>
          <p:cNvPicPr>
            <a:picLocks noChangeAspect="1"/>
          </p:cNvPicPr>
          <p:nvPr/>
        </p:nvPicPr>
        <p:blipFill>
          <a:blip r:embed="rId3"/>
          <a:stretch>
            <a:fillRect/>
          </a:stretch>
        </p:blipFill>
        <p:spPr>
          <a:xfrm>
            <a:off x="584264" y="1540041"/>
            <a:ext cx="4197487" cy="2833117"/>
          </a:xfrm>
          <a:prstGeom prst="rect">
            <a:avLst/>
          </a:prstGeom>
        </p:spPr>
      </p:pic>
      <p:pic>
        <p:nvPicPr>
          <p:cNvPr id="4" name="Picture 3"/>
          <p:cNvPicPr>
            <a:picLocks noChangeAspect="1"/>
          </p:cNvPicPr>
          <p:nvPr/>
        </p:nvPicPr>
        <p:blipFill>
          <a:blip r:embed="rId4"/>
          <a:stretch>
            <a:fillRect/>
          </a:stretch>
        </p:blipFill>
        <p:spPr>
          <a:xfrm>
            <a:off x="3697499" y="4002341"/>
            <a:ext cx="4654058" cy="2410828"/>
          </a:xfrm>
          <a:prstGeom prst="rect">
            <a:avLst/>
          </a:prstGeom>
        </p:spPr>
      </p:pic>
      <p:cxnSp>
        <p:nvCxnSpPr>
          <p:cNvPr id="9" name="Straight Arrow Connector 8"/>
          <p:cNvCxnSpPr/>
          <p:nvPr/>
        </p:nvCxnSpPr>
        <p:spPr>
          <a:xfrm flipH="1">
            <a:off x="1427747" y="2438400"/>
            <a:ext cx="3500463" cy="5181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8486274" y="3520148"/>
            <a:ext cx="1636294" cy="9716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8751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2771978"/>
            <a:ext cx="5780073" cy="677108"/>
          </a:xfrm>
        </p:spPr>
        <p:txBody>
          <a:bodyPr/>
          <a:lstStyle/>
          <a:p>
            <a:r>
              <a:rPr lang="en-US" sz="4400" dirty="0"/>
              <a:t>Qlik GeoAnalytics</a:t>
            </a:r>
          </a:p>
        </p:txBody>
      </p:sp>
      <p:sp>
        <p:nvSpPr>
          <p:cNvPr id="3" name="Subtitle 2"/>
          <p:cNvSpPr txBox="1">
            <a:spLocks/>
          </p:cNvSpPr>
          <p:nvPr/>
        </p:nvSpPr>
        <p:spPr>
          <a:xfrm>
            <a:off x="6411928" y="3689717"/>
            <a:ext cx="5298809" cy="1199147"/>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800" dirty="0"/>
              <a:t>Setting up the Operations</a:t>
            </a:r>
          </a:p>
          <a:p>
            <a:pPr marL="0" indent="0">
              <a:buNone/>
            </a:pPr>
            <a:r>
              <a:rPr lang="en-GB" sz="2800" i="1" dirty="0"/>
              <a:t>Travel Areas</a:t>
            </a:r>
          </a:p>
        </p:txBody>
      </p:sp>
    </p:spTree>
    <p:extLst>
      <p:ext uri="{BB962C8B-B14F-4D97-AF65-F5344CB8AC3E}">
        <p14:creationId xmlns:p14="http://schemas.microsoft.com/office/powerpoint/2010/main" val="2453386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Travel Areas- Use Case</a:t>
            </a:r>
          </a:p>
        </p:txBody>
      </p:sp>
      <p:sp>
        <p:nvSpPr>
          <p:cNvPr id="7" name="Text Placeholder 1"/>
          <p:cNvSpPr txBox="1">
            <a:spLocks/>
          </p:cNvSpPr>
          <p:nvPr/>
        </p:nvSpPr>
        <p:spPr>
          <a:xfrm>
            <a:off x="6993606" y="1431971"/>
            <a:ext cx="4905601" cy="37286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What is a 5, 10, 15 drive time from my store look like?  How many people live in the location?</a:t>
            </a:r>
          </a:p>
          <a:p>
            <a:r>
              <a:rPr lang="en-GB" sz="2400" dirty="0"/>
              <a:t>From my central depot, where can my engineers get to within a 10 minute drive time, using the road network?</a:t>
            </a:r>
          </a:p>
          <a:p>
            <a:r>
              <a:rPr lang="en-GB" sz="2400" dirty="0"/>
              <a:t>Which Mast is affecting my customers based on a ½ </a:t>
            </a:r>
            <a:r>
              <a:rPr lang="en-GB" sz="2400"/>
              <a:t>mile coverage per mast?</a:t>
            </a:r>
            <a:endParaRPr lang="en-GB" sz="2400" dirty="0"/>
          </a:p>
          <a:p>
            <a:endParaRPr lang="en-GB" sz="2400" dirty="0"/>
          </a:p>
        </p:txBody>
      </p:sp>
      <p:pic>
        <p:nvPicPr>
          <p:cNvPr id="3" name="Picture 2"/>
          <p:cNvPicPr>
            <a:picLocks noChangeAspect="1"/>
          </p:cNvPicPr>
          <p:nvPr/>
        </p:nvPicPr>
        <p:blipFill>
          <a:blip r:embed="rId2"/>
          <a:stretch>
            <a:fillRect/>
          </a:stretch>
        </p:blipFill>
        <p:spPr>
          <a:xfrm>
            <a:off x="483268" y="1626913"/>
            <a:ext cx="6316579" cy="3338764"/>
          </a:xfrm>
          <a:prstGeom prst="rect">
            <a:avLst/>
          </a:prstGeom>
        </p:spPr>
      </p:pic>
      <p:pic>
        <p:nvPicPr>
          <p:cNvPr id="6" name="Picture 5"/>
          <p:cNvPicPr>
            <a:picLocks noChangeAspect="1"/>
          </p:cNvPicPr>
          <p:nvPr/>
        </p:nvPicPr>
        <p:blipFill>
          <a:blip r:embed="rId3"/>
          <a:stretch>
            <a:fillRect/>
          </a:stretch>
        </p:blipFill>
        <p:spPr>
          <a:xfrm>
            <a:off x="2406318" y="350471"/>
            <a:ext cx="1050921" cy="675592"/>
          </a:xfrm>
          <a:prstGeom prst="rect">
            <a:avLst/>
          </a:prstGeom>
        </p:spPr>
      </p:pic>
    </p:spTree>
    <p:extLst>
      <p:ext uri="{BB962C8B-B14F-4D97-AF65-F5344CB8AC3E}">
        <p14:creationId xmlns:p14="http://schemas.microsoft.com/office/powerpoint/2010/main" val="2427068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3368" y="1152803"/>
            <a:ext cx="3049253" cy="5262785"/>
          </a:xfrm>
          <a:prstGeom prst="rect">
            <a:avLst/>
          </a:prstGeom>
        </p:spPr>
      </p:pic>
      <p:pic>
        <p:nvPicPr>
          <p:cNvPr id="4" name="Picture 3"/>
          <p:cNvPicPr>
            <a:picLocks noChangeAspect="1"/>
          </p:cNvPicPr>
          <p:nvPr/>
        </p:nvPicPr>
        <p:blipFill>
          <a:blip r:embed="rId3"/>
          <a:stretch>
            <a:fillRect/>
          </a:stretch>
        </p:blipFill>
        <p:spPr>
          <a:xfrm>
            <a:off x="4572001" y="3784195"/>
            <a:ext cx="6592051" cy="2068821"/>
          </a:xfrm>
          <a:prstGeom prst="rect">
            <a:avLst/>
          </a:prstGeom>
        </p:spPr>
      </p:pic>
      <p:sp>
        <p:nvSpPr>
          <p:cNvPr id="5" name="Title 1"/>
          <p:cNvSpPr>
            <a:spLocks noGrp="1"/>
          </p:cNvSpPr>
          <p:nvPr>
            <p:ph type="title"/>
          </p:nvPr>
        </p:nvSpPr>
        <p:spPr>
          <a:xfrm>
            <a:off x="0" y="442046"/>
            <a:ext cx="12192000" cy="492443"/>
          </a:xfrm>
        </p:spPr>
        <p:txBody>
          <a:bodyPr/>
          <a:lstStyle/>
          <a:p>
            <a:r>
              <a:rPr lang="en-GB" dirty="0"/>
              <a:t>Travel Areas- The Data</a:t>
            </a:r>
          </a:p>
        </p:txBody>
      </p:sp>
      <p:pic>
        <p:nvPicPr>
          <p:cNvPr id="6" name="Picture 5"/>
          <p:cNvPicPr>
            <a:picLocks noChangeAspect="1"/>
          </p:cNvPicPr>
          <p:nvPr/>
        </p:nvPicPr>
        <p:blipFill>
          <a:blip r:embed="rId4"/>
          <a:stretch>
            <a:fillRect/>
          </a:stretch>
        </p:blipFill>
        <p:spPr>
          <a:xfrm>
            <a:off x="2406318" y="350471"/>
            <a:ext cx="1050921" cy="675592"/>
          </a:xfrm>
          <a:prstGeom prst="rect">
            <a:avLst/>
          </a:prstGeom>
        </p:spPr>
      </p:pic>
      <p:sp>
        <p:nvSpPr>
          <p:cNvPr id="7" name="Text Placeholder 1"/>
          <p:cNvSpPr txBox="1">
            <a:spLocks/>
          </p:cNvSpPr>
          <p:nvPr/>
        </p:nvSpPr>
        <p:spPr>
          <a:xfrm>
            <a:off x="4763753" y="1152803"/>
            <a:ext cx="5358815" cy="221603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have a table loaded that has the Depot Areas and Locations .. With both latitude and longitude .. </a:t>
            </a:r>
          </a:p>
          <a:p>
            <a:endParaRPr lang="en-GB" sz="2400" dirty="0"/>
          </a:p>
        </p:txBody>
      </p:sp>
    </p:spTree>
    <p:extLst>
      <p:ext uri="{BB962C8B-B14F-4D97-AF65-F5344CB8AC3E}">
        <p14:creationId xmlns:p14="http://schemas.microsoft.com/office/powerpoint/2010/main" val="1773808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2308" y="1155031"/>
            <a:ext cx="5561230" cy="5059529"/>
          </a:xfrm>
          <a:prstGeom prst="rect">
            <a:avLst/>
          </a:prstGeom>
        </p:spPr>
      </p:pic>
      <p:sp>
        <p:nvSpPr>
          <p:cNvPr id="3"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Travel Areas- The Connector</a:t>
            </a:r>
          </a:p>
        </p:txBody>
      </p:sp>
      <p:pic>
        <p:nvPicPr>
          <p:cNvPr id="4" name="Picture 3"/>
          <p:cNvPicPr>
            <a:picLocks noChangeAspect="1"/>
          </p:cNvPicPr>
          <p:nvPr/>
        </p:nvPicPr>
        <p:blipFill>
          <a:blip r:embed="rId3"/>
          <a:stretch>
            <a:fillRect/>
          </a:stretch>
        </p:blipFill>
        <p:spPr>
          <a:xfrm>
            <a:off x="1973181" y="350471"/>
            <a:ext cx="1050921" cy="675592"/>
          </a:xfrm>
          <a:prstGeom prst="rect">
            <a:avLst/>
          </a:prstGeom>
        </p:spPr>
      </p:pic>
      <p:sp>
        <p:nvSpPr>
          <p:cNvPr id="5" name="Text Placeholder 1"/>
          <p:cNvSpPr txBox="1">
            <a:spLocks/>
          </p:cNvSpPr>
          <p:nvPr/>
        </p:nvSpPr>
        <p:spPr>
          <a:xfrm>
            <a:off x="7253539" y="1874698"/>
            <a:ext cx="4328862" cy="221603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Choose to run the </a:t>
            </a:r>
            <a:r>
              <a:rPr lang="en-GB" sz="2400" dirty="0" err="1"/>
              <a:t>TravelAreas</a:t>
            </a:r>
            <a:r>
              <a:rPr lang="en-GB" sz="2400" dirty="0"/>
              <a:t> Operation, and use a 5 min truck journey, in my type, I use loaded table and then reference my locations table.  </a:t>
            </a:r>
          </a:p>
          <a:p>
            <a:endParaRPr lang="en-GB" sz="2400" dirty="0"/>
          </a:p>
          <a:p>
            <a:r>
              <a:rPr lang="en-GB" sz="2400" dirty="0"/>
              <a:t>As I’m using the </a:t>
            </a:r>
            <a:r>
              <a:rPr lang="en-GB" sz="2400" dirty="0" err="1"/>
              <a:t>GeoPoint</a:t>
            </a:r>
            <a:r>
              <a:rPr lang="en-GB" sz="2400" dirty="0"/>
              <a:t>, I use the key field ‘</a:t>
            </a:r>
            <a:r>
              <a:rPr lang="en-GB" sz="2400" dirty="0" err="1"/>
              <a:t>DepotArea</a:t>
            </a:r>
            <a:r>
              <a:rPr lang="en-GB" sz="2400" dirty="0"/>
              <a:t>’ and the ‘</a:t>
            </a:r>
            <a:r>
              <a:rPr lang="en-GB" sz="2400" dirty="0" err="1"/>
              <a:t>DepotGeoPoint</a:t>
            </a:r>
            <a:r>
              <a:rPr lang="en-GB" sz="2400" dirty="0"/>
              <a:t>’.  I set Point as the type.</a:t>
            </a:r>
          </a:p>
          <a:p>
            <a:endParaRPr lang="en-GB" sz="2400" dirty="0"/>
          </a:p>
        </p:txBody>
      </p:sp>
    </p:spTree>
    <p:extLst>
      <p:ext uri="{BB962C8B-B14F-4D97-AF65-F5344CB8AC3E}">
        <p14:creationId xmlns:p14="http://schemas.microsoft.com/office/powerpoint/2010/main" val="1987703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0828" y="1287954"/>
            <a:ext cx="8990344" cy="4143817"/>
          </a:xfrm>
          <a:prstGeom prst="rect">
            <a:avLst/>
          </a:prstGeom>
        </p:spPr>
      </p:pic>
      <p:sp>
        <p:nvSpPr>
          <p:cNvPr id="3"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Travel Areas- The Connector</a:t>
            </a:r>
          </a:p>
        </p:txBody>
      </p:sp>
      <p:pic>
        <p:nvPicPr>
          <p:cNvPr id="4" name="Picture 3"/>
          <p:cNvPicPr>
            <a:picLocks noChangeAspect="1"/>
          </p:cNvPicPr>
          <p:nvPr/>
        </p:nvPicPr>
        <p:blipFill>
          <a:blip r:embed="rId3"/>
          <a:stretch>
            <a:fillRect/>
          </a:stretch>
        </p:blipFill>
        <p:spPr>
          <a:xfrm>
            <a:off x="1973181" y="350471"/>
            <a:ext cx="1050921" cy="675592"/>
          </a:xfrm>
          <a:prstGeom prst="rect">
            <a:avLst/>
          </a:prstGeom>
        </p:spPr>
      </p:pic>
      <p:sp>
        <p:nvSpPr>
          <p:cNvPr id="5" name="Text Placeholder 1"/>
          <p:cNvSpPr txBox="1">
            <a:spLocks/>
          </p:cNvSpPr>
          <p:nvPr/>
        </p:nvSpPr>
        <p:spPr>
          <a:xfrm>
            <a:off x="946484" y="5785236"/>
            <a:ext cx="10635916" cy="80806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In this example I only need my new table ‘</a:t>
            </a:r>
            <a:r>
              <a:rPr lang="en-GB" sz="2400" dirty="0" err="1"/>
              <a:t>TravelAreas</a:t>
            </a:r>
            <a:r>
              <a:rPr lang="en-GB" sz="2400" dirty="0"/>
              <a:t>’</a:t>
            </a:r>
          </a:p>
          <a:p>
            <a:endParaRPr lang="en-GB" sz="2400" dirty="0"/>
          </a:p>
        </p:txBody>
      </p:sp>
    </p:spTree>
    <p:extLst>
      <p:ext uri="{BB962C8B-B14F-4D97-AF65-F5344CB8AC3E}">
        <p14:creationId xmlns:p14="http://schemas.microsoft.com/office/powerpoint/2010/main" val="2176526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3242" y="1117638"/>
            <a:ext cx="5971966" cy="3838575"/>
          </a:xfrm>
          <a:prstGeom prst="rect">
            <a:avLst/>
          </a:prstGeom>
        </p:spPr>
      </p:pic>
      <p:sp>
        <p:nvSpPr>
          <p:cNvPr id="3"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Travel Areas - Displaying them on a map</a:t>
            </a:r>
          </a:p>
        </p:txBody>
      </p:sp>
      <p:pic>
        <p:nvPicPr>
          <p:cNvPr id="4" name="Picture 3"/>
          <p:cNvPicPr>
            <a:picLocks noChangeAspect="1"/>
          </p:cNvPicPr>
          <p:nvPr/>
        </p:nvPicPr>
        <p:blipFill>
          <a:blip r:embed="rId3"/>
          <a:stretch>
            <a:fillRect/>
          </a:stretch>
        </p:blipFill>
        <p:spPr>
          <a:xfrm>
            <a:off x="1973181" y="350471"/>
            <a:ext cx="1050921" cy="675592"/>
          </a:xfrm>
          <a:prstGeom prst="rect">
            <a:avLst/>
          </a:prstGeom>
        </p:spPr>
      </p:pic>
      <p:sp>
        <p:nvSpPr>
          <p:cNvPr id="5" name="Text Placeholder 1"/>
          <p:cNvSpPr txBox="1">
            <a:spLocks/>
          </p:cNvSpPr>
          <p:nvPr/>
        </p:nvSpPr>
        <p:spPr>
          <a:xfrm>
            <a:off x="7253539" y="1874698"/>
            <a:ext cx="4328862" cy="308151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can plot these on my map using a layer object of ‘Area’ and set the Depot Name as the Dimension, and the newly created ‘Travel AreaTruck5_Travel Area polygon.</a:t>
            </a:r>
          </a:p>
          <a:p>
            <a:endParaRPr lang="en-GB" sz="2400" dirty="0"/>
          </a:p>
        </p:txBody>
      </p:sp>
      <p:pic>
        <p:nvPicPr>
          <p:cNvPr id="6" name="Picture 5"/>
          <p:cNvPicPr>
            <a:picLocks noChangeAspect="1"/>
          </p:cNvPicPr>
          <p:nvPr/>
        </p:nvPicPr>
        <p:blipFill>
          <a:blip r:embed="rId4"/>
          <a:stretch>
            <a:fillRect/>
          </a:stretch>
        </p:blipFill>
        <p:spPr>
          <a:xfrm>
            <a:off x="5041555" y="3078970"/>
            <a:ext cx="2347305" cy="3264819"/>
          </a:xfrm>
          <a:prstGeom prst="rect">
            <a:avLst/>
          </a:prstGeom>
        </p:spPr>
      </p:pic>
    </p:spTree>
    <p:extLst>
      <p:ext uri="{BB962C8B-B14F-4D97-AF65-F5344CB8AC3E}">
        <p14:creationId xmlns:p14="http://schemas.microsoft.com/office/powerpoint/2010/main" val="2671928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Travel Areas- Displaying it on a Map</a:t>
            </a:r>
          </a:p>
        </p:txBody>
      </p:sp>
      <p:pic>
        <p:nvPicPr>
          <p:cNvPr id="4" name="Picture 3"/>
          <p:cNvPicPr>
            <a:picLocks noChangeAspect="1"/>
          </p:cNvPicPr>
          <p:nvPr/>
        </p:nvPicPr>
        <p:blipFill>
          <a:blip r:embed="rId2"/>
          <a:stretch>
            <a:fillRect/>
          </a:stretch>
        </p:blipFill>
        <p:spPr>
          <a:xfrm>
            <a:off x="1973181" y="350471"/>
            <a:ext cx="1050921" cy="675592"/>
          </a:xfrm>
          <a:prstGeom prst="rect">
            <a:avLst/>
          </a:prstGeom>
        </p:spPr>
      </p:pic>
      <p:sp>
        <p:nvSpPr>
          <p:cNvPr id="5" name="Text Placeholder 1"/>
          <p:cNvSpPr txBox="1">
            <a:spLocks/>
          </p:cNvSpPr>
          <p:nvPr/>
        </p:nvSpPr>
        <p:spPr>
          <a:xfrm>
            <a:off x="7253539" y="1874698"/>
            <a:ext cx="4328862" cy="308151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can plot these on my map using a layer object of ‘Area’ and set the Depot Name as the Dimension, and the newly created ‘Travel AreaTruck5_Travel Area polygon.</a:t>
            </a:r>
          </a:p>
          <a:p>
            <a:endParaRPr lang="en-GB" sz="2400" dirty="0"/>
          </a:p>
        </p:txBody>
      </p:sp>
      <p:pic>
        <p:nvPicPr>
          <p:cNvPr id="6" name="Picture 5"/>
          <p:cNvPicPr>
            <a:picLocks noChangeAspect="1"/>
          </p:cNvPicPr>
          <p:nvPr/>
        </p:nvPicPr>
        <p:blipFill>
          <a:blip r:embed="rId3"/>
          <a:stretch>
            <a:fillRect/>
          </a:stretch>
        </p:blipFill>
        <p:spPr>
          <a:xfrm>
            <a:off x="5041555" y="3078970"/>
            <a:ext cx="2347305" cy="3264819"/>
          </a:xfrm>
          <a:prstGeom prst="rect">
            <a:avLst/>
          </a:prstGeom>
        </p:spPr>
      </p:pic>
    </p:spTree>
    <p:extLst>
      <p:ext uri="{BB962C8B-B14F-4D97-AF65-F5344CB8AC3E}">
        <p14:creationId xmlns:p14="http://schemas.microsoft.com/office/powerpoint/2010/main" val="2347768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2771978"/>
            <a:ext cx="5780073" cy="677108"/>
          </a:xfrm>
        </p:spPr>
        <p:txBody>
          <a:bodyPr/>
          <a:lstStyle/>
          <a:p>
            <a:r>
              <a:rPr lang="en-US" sz="4400" dirty="0"/>
              <a:t>Qlik GeoAnalytics</a:t>
            </a:r>
          </a:p>
        </p:txBody>
      </p:sp>
      <p:sp>
        <p:nvSpPr>
          <p:cNvPr id="3" name="Subtitle 2"/>
          <p:cNvSpPr txBox="1">
            <a:spLocks/>
          </p:cNvSpPr>
          <p:nvPr/>
        </p:nvSpPr>
        <p:spPr>
          <a:xfrm>
            <a:off x="6411928" y="3689717"/>
            <a:ext cx="5298809" cy="1199147"/>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800" dirty="0"/>
              <a:t>Setting up the Operations</a:t>
            </a:r>
          </a:p>
          <a:p>
            <a:pPr marL="0" indent="0">
              <a:buNone/>
            </a:pPr>
            <a:r>
              <a:rPr lang="en-GB" sz="2800" i="1" dirty="0"/>
              <a:t>Binning</a:t>
            </a:r>
          </a:p>
        </p:txBody>
      </p:sp>
    </p:spTree>
    <p:extLst>
      <p:ext uri="{BB962C8B-B14F-4D97-AF65-F5344CB8AC3E}">
        <p14:creationId xmlns:p14="http://schemas.microsoft.com/office/powerpoint/2010/main" val="3630322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Binning - Use Case</a:t>
            </a:r>
          </a:p>
        </p:txBody>
      </p:sp>
      <p:sp>
        <p:nvSpPr>
          <p:cNvPr id="7" name="Text Placeholder 1"/>
          <p:cNvSpPr txBox="1">
            <a:spLocks/>
          </p:cNvSpPr>
          <p:nvPr/>
        </p:nvSpPr>
        <p:spPr>
          <a:xfrm>
            <a:off x="6993606" y="1431971"/>
            <a:ext cx="4905601" cy="37286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Grouping together of different incidents (Crime’s, Incidents, Faults)</a:t>
            </a:r>
          </a:p>
          <a:p>
            <a:r>
              <a:rPr lang="en-GB" sz="2400" dirty="0"/>
              <a:t>Allowing users to view Groupings and Aggregations across Boundaries.</a:t>
            </a:r>
          </a:p>
          <a:p>
            <a:r>
              <a:rPr lang="en-GB" sz="2400" dirty="0"/>
              <a:t>Create a spatial histogram</a:t>
            </a:r>
          </a:p>
          <a:p>
            <a:r>
              <a:rPr lang="en-GB" sz="2400" dirty="0"/>
              <a:t>Visualise density of an occurrence, i.e. outbreak of flu or Bovine TB.</a:t>
            </a:r>
          </a:p>
          <a:p>
            <a:endParaRPr lang="en-GB" sz="2400" dirty="0"/>
          </a:p>
        </p:txBody>
      </p:sp>
      <p:pic>
        <p:nvPicPr>
          <p:cNvPr id="8" name="Picture 7"/>
          <p:cNvPicPr>
            <a:picLocks noChangeAspect="1"/>
          </p:cNvPicPr>
          <p:nvPr/>
        </p:nvPicPr>
        <p:blipFill>
          <a:blip r:embed="rId2"/>
          <a:stretch>
            <a:fillRect/>
          </a:stretch>
        </p:blipFill>
        <p:spPr>
          <a:xfrm>
            <a:off x="2799567" y="268339"/>
            <a:ext cx="911195" cy="905690"/>
          </a:xfrm>
          <a:prstGeom prst="rect">
            <a:avLst/>
          </a:prstGeom>
        </p:spPr>
      </p:pic>
      <p:pic>
        <p:nvPicPr>
          <p:cNvPr id="4" name="Picture 3"/>
          <p:cNvPicPr>
            <a:picLocks noChangeAspect="1"/>
          </p:cNvPicPr>
          <p:nvPr/>
        </p:nvPicPr>
        <p:blipFill>
          <a:blip r:embed="rId3"/>
          <a:stretch>
            <a:fillRect/>
          </a:stretch>
        </p:blipFill>
        <p:spPr>
          <a:xfrm>
            <a:off x="404036" y="1760526"/>
            <a:ext cx="6048153" cy="2794121"/>
          </a:xfrm>
          <a:prstGeom prst="rect">
            <a:avLst/>
          </a:prstGeom>
        </p:spPr>
      </p:pic>
    </p:spTree>
    <p:extLst>
      <p:ext uri="{BB962C8B-B14F-4D97-AF65-F5344CB8AC3E}">
        <p14:creationId xmlns:p14="http://schemas.microsoft.com/office/powerpoint/2010/main" val="275988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2710422"/>
            <a:ext cx="5780073" cy="738664"/>
          </a:xfrm>
        </p:spPr>
        <p:txBody>
          <a:bodyPr/>
          <a:lstStyle/>
          <a:p>
            <a:r>
              <a:rPr lang="en-US" dirty="0"/>
              <a:t>Qlik GeoAnalytics Connector Operations</a:t>
            </a:r>
          </a:p>
        </p:txBody>
      </p:sp>
      <p:sp>
        <p:nvSpPr>
          <p:cNvPr id="3" name="TextBox 2"/>
          <p:cNvSpPr txBox="1"/>
          <p:nvPr/>
        </p:nvSpPr>
        <p:spPr>
          <a:xfrm>
            <a:off x="6673516" y="4668253"/>
            <a:ext cx="4352474" cy="369332"/>
          </a:xfrm>
          <a:prstGeom prst="rect">
            <a:avLst/>
          </a:prstGeom>
          <a:noFill/>
        </p:spPr>
        <p:txBody>
          <a:bodyPr wrap="none" rtlCol="0">
            <a:spAutoFit/>
          </a:bodyPr>
          <a:lstStyle/>
          <a:p>
            <a:r>
              <a:rPr lang="en-GB" dirty="0"/>
              <a:t>http://bi.idevio.com/geoanalytics/features</a:t>
            </a:r>
          </a:p>
        </p:txBody>
      </p:sp>
    </p:spTree>
    <p:extLst>
      <p:ext uri="{BB962C8B-B14F-4D97-AF65-F5344CB8AC3E}">
        <p14:creationId xmlns:p14="http://schemas.microsoft.com/office/powerpoint/2010/main" val="3205332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442046"/>
            <a:ext cx="12192000" cy="492443"/>
          </a:xfrm>
        </p:spPr>
        <p:txBody>
          <a:bodyPr/>
          <a:lstStyle/>
          <a:p>
            <a:r>
              <a:rPr lang="en-GB" dirty="0"/>
              <a:t>Binning - The Data</a:t>
            </a:r>
          </a:p>
        </p:txBody>
      </p:sp>
      <p:sp>
        <p:nvSpPr>
          <p:cNvPr id="7" name="Text Placeholder 1"/>
          <p:cNvSpPr txBox="1">
            <a:spLocks/>
          </p:cNvSpPr>
          <p:nvPr/>
        </p:nvSpPr>
        <p:spPr>
          <a:xfrm>
            <a:off x="4763753" y="1152803"/>
            <a:ext cx="5358815" cy="221603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have a table loaded that has crime locations .. With both latitude and longitude, by </a:t>
            </a:r>
            <a:r>
              <a:rPr lang="en-GB" sz="2400" dirty="0" err="1"/>
              <a:t>CrimeID</a:t>
            </a:r>
            <a:r>
              <a:rPr lang="en-GB" sz="2400" dirty="0"/>
              <a:t> .. </a:t>
            </a:r>
          </a:p>
          <a:p>
            <a:endParaRPr lang="en-GB" sz="2400" dirty="0"/>
          </a:p>
        </p:txBody>
      </p:sp>
      <p:pic>
        <p:nvPicPr>
          <p:cNvPr id="8" name="Picture 7"/>
          <p:cNvPicPr>
            <a:picLocks noChangeAspect="1"/>
          </p:cNvPicPr>
          <p:nvPr/>
        </p:nvPicPr>
        <p:blipFill>
          <a:blip r:embed="rId2"/>
          <a:stretch>
            <a:fillRect/>
          </a:stretch>
        </p:blipFill>
        <p:spPr>
          <a:xfrm>
            <a:off x="2799567" y="268339"/>
            <a:ext cx="911195" cy="905690"/>
          </a:xfrm>
          <a:prstGeom prst="rect">
            <a:avLst/>
          </a:prstGeom>
        </p:spPr>
      </p:pic>
      <p:pic>
        <p:nvPicPr>
          <p:cNvPr id="2" name="Picture 1"/>
          <p:cNvPicPr>
            <a:picLocks noChangeAspect="1"/>
          </p:cNvPicPr>
          <p:nvPr/>
        </p:nvPicPr>
        <p:blipFill>
          <a:blip r:embed="rId3"/>
          <a:stretch>
            <a:fillRect/>
          </a:stretch>
        </p:blipFill>
        <p:spPr>
          <a:xfrm>
            <a:off x="910080" y="1844527"/>
            <a:ext cx="1992608" cy="3075838"/>
          </a:xfrm>
          <a:prstGeom prst="rect">
            <a:avLst/>
          </a:prstGeom>
        </p:spPr>
      </p:pic>
      <p:pic>
        <p:nvPicPr>
          <p:cNvPr id="9" name="Picture 8"/>
          <p:cNvPicPr>
            <a:picLocks noChangeAspect="1"/>
          </p:cNvPicPr>
          <p:nvPr/>
        </p:nvPicPr>
        <p:blipFill>
          <a:blip r:embed="rId4"/>
          <a:stretch>
            <a:fillRect/>
          </a:stretch>
        </p:blipFill>
        <p:spPr>
          <a:xfrm>
            <a:off x="2902688" y="3368842"/>
            <a:ext cx="8917172" cy="2541094"/>
          </a:xfrm>
          <a:prstGeom prst="rect">
            <a:avLst/>
          </a:prstGeom>
        </p:spPr>
      </p:pic>
    </p:spTree>
    <p:extLst>
      <p:ext uri="{BB962C8B-B14F-4D97-AF65-F5344CB8AC3E}">
        <p14:creationId xmlns:p14="http://schemas.microsoft.com/office/powerpoint/2010/main" val="659357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Binning - The Connector</a:t>
            </a:r>
          </a:p>
        </p:txBody>
      </p:sp>
      <p:sp>
        <p:nvSpPr>
          <p:cNvPr id="5" name="Text Placeholder 1"/>
          <p:cNvSpPr txBox="1">
            <a:spLocks/>
          </p:cNvSpPr>
          <p:nvPr/>
        </p:nvSpPr>
        <p:spPr>
          <a:xfrm>
            <a:off x="6636851" y="1428131"/>
            <a:ext cx="4328862" cy="221603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I’m running the Binning Operation using a Rectangular shape, and a smallish bin side length </a:t>
            </a:r>
            <a:r>
              <a:rPr lang="en-GB" sz="1200" i="1" dirty="0"/>
              <a:t>(</a:t>
            </a:r>
            <a:r>
              <a:rPr lang="en-GB" sz="1600" i="1" dirty="0"/>
              <a:t>The size is specified in degrees, one degree is approximately 100000 m)</a:t>
            </a:r>
            <a:endParaRPr lang="en-GB" sz="1200" i="1" dirty="0"/>
          </a:p>
          <a:p>
            <a:endParaRPr lang="en-GB" sz="2400" dirty="0"/>
          </a:p>
          <a:p>
            <a:r>
              <a:rPr lang="en-GB" sz="2400" dirty="0"/>
              <a:t>As I’m using the Latitude and Longitude, I use the key field ‘</a:t>
            </a:r>
            <a:r>
              <a:rPr lang="en-GB" sz="2400" dirty="0" err="1"/>
              <a:t>CrimeID</a:t>
            </a:r>
            <a:r>
              <a:rPr lang="en-GB" sz="2400" dirty="0"/>
              <a:t>’ and the ‘</a:t>
            </a:r>
            <a:r>
              <a:rPr lang="en-GB" sz="2400" dirty="0" err="1"/>
              <a:t>CrimeLatitude</a:t>
            </a:r>
            <a:r>
              <a:rPr lang="en-GB" sz="2400" dirty="0"/>
              <a:t>’ and ‘</a:t>
            </a:r>
            <a:r>
              <a:rPr lang="en-GB" sz="2400" dirty="0" err="1"/>
              <a:t>CrimeLongitude</a:t>
            </a:r>
            <a:r>
              <a:rPr lang="en-GB" sz="2400" dirty="0"/>
              <a:t>’.  I set the type as Latitude and Longitude Points.</a:t>
            </a:r>
          </a:p>
          <a:p>
            <a:endParaRPr lang="en-GB" sz="2400" dirty="0"/>
          </a:p>
        </p:txBody>
      </p:sp>
      <p:pic>
        <p:nvPicPr>
          <p:cNvPr id="7" name="Picture 6"/>
          <p:cNvPicPr>
            <a:picLocks noChangeAspect="1"/>
          </p:cNvPicPr>
          <p:nvPr/>
        </p:nvPicPr>
        <p:blipFill>
          <a:blip r:embed="rId2"/>
          <a:stretch>
            <a:fillRect/>
          </a:stretch>
        </p:blipFill>
        <p:spPr>
          <a:xfrm>
            <a:off x="1605516" y="1428131"/>
            <a:ext cx="4221369" cy="4815851"/>
          </a:xfrm>
          <a:prstGeom prst="rect">
            <a:avLst/>
          </a:prstGeom>
        </p:spPr>
      </p:pic>
      <p:pic>
        <p:nvPicPr>
          <p:cNvPr id="8" name="Picture 7"/>
          <p:cNvPicPr>
            <a:picLocks noChangeAspect="1"/>
          </p:cNvPicPr>
          <p:nvPr/>
        </p:nvPicPr>
        <p:blipFill>
          <a:blip r:embed="rId3"/>
          <a:stretch>
            <a:fillRect/>
          </a:stretch>
        </p:blipFill>
        <p:spPr>
          <a:xfrm>
            <a:off x="2799567" y="268339"/>
            <a:ext cx="911195" cy="905690"/>
          </a:xfrm>
          <a:prstGeom prst="rect">
            <a:avLst/>
          </a:prstGeom>
        </p:spPr>
      </p:pic>
    </p:spTree>
    <p:extLst>
      <p:ext uri="{BB962C8B-B14F-4D97-AF65-F5344CB8AC3E}">
        <p14:creationId xmlns:p14="http://schemas.microsoft.com/office/powerpoint/2010/main" val="552491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3013" y="1241531"/>
            <a:ext cx="6939516" cy="3443700"/>
          </a:xfrm>
          <a:prstGeom prst="rect">
            <a:avLst/>
          </a:prstGeom>
        </p:spPr>
      </p:pic>
      <p:pic>
        <p:nvPicPr>
          <p:cNvPr id="6" name="Picture 5"/>
          <p:cNvPicPr>
            <a:picLocks noChangeAspect="1"/>
          </p:cNvPicPr>
          <p:nvPr/>
        </p:nvPicPr>
        <p:blipFill>
          <a:blip r:embed="rId3"/>
          <a:stretch>
            <a:fillRect/>
          </a:stretch>
        </p:blipFill>
        <p:spPr>
          <a:xfrm>
            <a:off x="5756720" y="2349795"/>
            <a:ext cx="5355712" cy="3700129"/>
          </a:xfrm>
          <a:prstGeom prst="rect">
            <a:avLst/>
          </a:prstGeom>
        </p:spPr>
      </p:pic>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Binning - The Connector</a:t>
            </a:r>
          </a:p>
        </p:txBody>
      </p:sp>
      <p:pic>
        <p:nvPicPr>
          <p:cNvPr id="9" name="Picture 8"/>
          <p:cNvPicPr>
            <a:picLocks noChangeAspect="1"/>
          </p:cNvPicPr>
          <p:nvPr/>
        </p:nvPicPr>
        <p:blipFill>
          <a:blip r:embed="rId4"/>
          <a:stretch>
            <a:fillRect/>
          </a:stretch>
        </p:blipFill>
        <p:spPr>
          <a:xfrm>
            <a:off x="2799567" y="268339"/>
            <a:ext cx="911195" cy="905690"/>
          </a:xfrm>
          <a:prstGeom prst="rect">
            <a:avLst/>
          </a:prstGeom>
        </p:spPr>
      </p:pic>
    </p:spTree>
    <p:extLst>
      <p:ext uri="{BB962C8B-B14F-4D97-AF65-F5344CB8AC3E}">
        <p14:creationId xmlns:p14="http://schemas.microsoft.com/office/powerpoint/2010/main" val="2132365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Binning - The Connector</a:t>
            </a:r>
          </a:p>
        </p:txBody>
      </p:sp>
      <p:pic>
        <p:nvPicPr>
          <p:cNvPr id="9" name="Picture 8"/>
          <p:cNvPicPr>
            <a:picLocks noChangeAspect="1"/>
          </p:cNvPicPr>
          <p:nvPr/>
        </p:nvPicPr>
        <p:blipFill>
          <a:blip r:embed="rId3"/>
          <a:stretch>
            <a:fillRect/>
          </a:stretch>
        </p:blipFill>
        <p:spPr>
          <a:xfrm>
            <a:off x="2799567" y="268339"/>
            <a:ext cx="911195" cy="905690"/>
          </a:xfrm>
          <a:prstGeom prst="rect">
            <a:avLst/>
          </a:prstGeom>
        </p:spPr>
      </p:pic>
      <p:pic>
        <p:nvPicPr>
          <p:cNvPr id="2" name="Picture 1"/>
          <p:cNvPicPr>
            <a:picLocks noChangeAspect="1"/>
          </p:cNvPicPr>
          <p:nvPr/>
        </p:nvPicPr>
        <p:blipFill>
          <a:blip r:embed="rId4"/>
          <a:stretch>
            <a:fillRect/>
          </a:stretch>
        </p:blipFill>
        <p:spPr>
          <a:xfrm>
            <a:off x="300147" y="1647935"/>
            <a:ext cx="6821229" cy="3917212"/>
          </a:xfrm>
          <a:prstGeom prst="rect">
            <a:avLst/>
          </a:prstGeom>
        </p:spPr>
      </p:pic>
      <p:sp>
        <p:nvSpPr>
          <p:cNvPr id="7" name="Text Placeholder 1"/>
          <p:cNvSpPr txBox="1">
            <a:spLocks/>
          </p:cNvSpPr>
          <p:nvPr/>
        </p:nvSpPr>
        <p:spPr>
          <a:xfrm>
            <a:off x="7740501" y="2709488"/>
            <a:ext cx="3352801" cy="179410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A new table is created which has the polygon (square) and an association to the </a:t>
            </a:r>
            <a:r>
              <a:rPr lang="en-GB" sz="2400" dirty="0" err="1"/>
              <a:t>CrimeID</a:t>
            </a:r>
            <a:endParaRPr lang="en-GB" sz="2400" dirty="0"/>
          </a:p>
          <a:p>
            <a:endParaRPr lang="en-GB" sz="2400" dirty="0"/>
          </a:p>
        </p:txBody>
      </p:sp>
    </p:spTree>
    <p:extLst>
      <p:ext uri="{BB962C8B-B14F-4D97-AF65-F5344CB8AC3E}">
        <p14:creationId xmlns:p14="http://schemas.microsoft.com/office/powerpoint/2010/main" val="3672277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Binning – Displaying on a Map</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7" name="Text Placeholder 1"/>
          <p:cNvSpPr txBox="1">
            <a:spLocks/>
          </p:cNvSpPr>
          <p:nvPr/>
        </p:nvSpPr>
        <p:spPr>
          <a:xfrm>
            <a:off x="3540642" y="1720660"/>
            <a:ext cx="6234223" cy="179410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use an Area Map object and reference my new field.  For the colour and density I am using a sum(</a:t>
            </a:r>
            <a:r>
              <a:rPr lang="en-GB" sz="2400" dirty="0" err="1"/>
              <a:t>CrimeCounter</a:t>
            </a:r>
            <a:r>
              <a:rPr lang="en-GB" sz="2400" dirty="0"/>
              <a:t>).</a:t>
            </a:r>
          </a:p>
          <a:p>
            <a:r>
              <a:rPr lang="en-GB" sz="2400" dirty="0"/>
              <a:t>Also, as there are a lot of Bins (the whole of the UK).  I am using a condition so that they only display if I select multiple Police Force Borders (</a:t>
            </a:r>
            <a:r>
              <a:rPr lang="en-GB" sz="1600" i="1" dirty="0" err="1"/>
              <a:t>GetSelectedCount</a:t>
            </a:r>
            <a:r>
              <a:rPr lang="en-GB" sz="1600" i="1" dirty="0"/>
              <a:t>([Falls within])&gt;=2 or </a:t>
            </a:r>
            <a:r>
              <a:rPr lang="en-GB" sz="1600" i="1" dirty="0" err="1"/>
              <a:t>GetSelectedCount</a:t>
            </a:r>
            <a:r>
              <a:rPr lang="en-GB" sz="1600" i="1" dirty="0"/>
              <a:t>([Falls within Area]) &gt;=2 and </a:t>
            </a:r>
            <a:r>
              <a:rPr lang="en-GB" sz="1600" i="1" dirty="0" err="1"/>
              <a:t>GetSelectedCount</a:t>
            </a:r>
            <a:r>
              <a:rPr lang="en-GB" sz="1600" i="1" dirty="0"/>
              <a:t>([Crime type])=1</a:t>
            </a:r>
            <a:r>
              <a:rPr lang="en-GB" sz="2400" dirty="0"/>
              <a:t>) and a Crime Type – as I want to be able to see where Crime’s occur close to a border.</a:t>
            </a:r>
          </a:p>
          <a:p>
            <a:endParaRPr lang="en-GB" sz="2400" dirty="0"/>
          </a:p>
        </p:txBody>
      </p:sp>
      <p:pic>
        <p:nvPicPr>
          <p:cNvPr id="4" name="Picture 3"/>
          <p:cNvPicPr>
            <a:picLocks noChangeAspect="1"/>
          </p:cNvPicPr>
          <p:nvPr/>
        </p:nvPicPr>
        <p:blipFill>
          <a:blip r:embed="rId4"/>
          <a:stretch>
            <a:fillRect/>
          </a:stretch>
        </p:blipFill>
        <p:spPr>
          <a:xfrm>
            <a:off x="772521" y="1720660"/>
            <a:ext cx="2027273" cy="4227217"/>
          </a:xfrm>
          <a:prstGeom prst="rect">
            <a:avLst/>
          </a:prstGeom>
        </p:spPr>
      </p:pic>
    </p:spTree>
    <p:extLst>
      <p:ext uri="{BB962C8B-B14F-4D97-AF65-F5344CB8AC3E}">
        <p14:creationId xmlns:p14="http://schemas.microsoft.com/office/powerpoint/2010/main" val="379601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Binning – Displaying on a Map</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pic>
        <p:nvPicPr>
          <p:cNvPr id="2" name="Picture 1"/>
          <p:cNvPicPr>
            <a:picLocks noChangeAspect="1"/>
          </p:cNvPicPr>
          <p:nvPr/>
        </p:nvPicPr>
        <p:blipFill>
          <a:blip r:embed="rId4"/>
          <a:stretch>
            <a:fillRect/>
          </a:stretch>
        </p:blipFill>
        <p:spPr>
          <a:xfrm>
            <a:off x="1201479" y="1347736"/>
            <a:ext cx="6025326" cy="5275285"/>
          </a:xfrm>
          <a:prstGeom prst="rect">
            <a:avLst/>
          </a:prstGeom>
        </p:spPr>
      </p:pic>
      <p:sp>
        <p:nvSpPr>
          <p:cNvPr id="10" name="Text Placeholder 1"/>
          <p:cNvSpPr txBox="1">
            <a:spLocks/>
          </p:cNvSpPr>
          <p:nvPr/>
        </p:nvSpPr>
        <p:spPr>
          <a:xfrm>
            <a:off x="7226805" y="2275368"/>
            <a:ext cx="4986670"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This will allow me to see where Burglaries are being committed close to different Police Borders, potentially linked Geographically if not by Police Force.</a:t>
            </a:r>
          </a:p>
          <a:p>
            <a:endParaRPr lang="en-GB" sz="2400" dirty="0"/>
          </a:p>
        </p:txBody>
      </p:sp>
    </p:spTree>
    <p:extLst>
      <p:ext uri="{BB962C8B-B14F-4D97-AF65-F5344CB8AC3E}">
        <p14:creationId xmlns:p14="http://schemas.microsoft.com/office/powerpoint/2010/main" val="3319308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2771978"/>
            <a:ext cx="5780073" cy="677108"/>
          </a:xfrm>
        </p:spPr>
        <p:txBody>
          <a:bodyPr/>
          <a:lstStyle/>
          <a:p>
            <a:r>
              <a:rPr lang="en-US" sz="4400" dirty="0"/>
              <a:t>Qlik GeoAnalytics</a:t>
            </a:r>
          </a:p>
        </p:txBody>
      </p:sp>
      <p:sp>
        <p:nvSpPr>
          <p:cNvPr id="3" name="Subtitle 2"/>
          <p:cNvSpPr txBox="1">
            <a:spLocks/>
          </p:cNvSpPr>
          <p:nvPr/>
        </p:nvSpPr>
        <p:spPr>
          <a:xfrm>
            <a:off x="6411928" y="3689717"/>
            <a:ext cx="5298809" cy="1199147"/>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800" dirty="0"/>
              <a:t>Setting up the Operations</a:t>
            </a:r>
          </a:p>
          <a:p>
            <a:pPr marL="0" indent="0">
              <a:buNone/>
            </a:pPr>
            <a:r>
              <a:rPr lang="en-GB" sz="2800" i="1" dirty="0"/>
              <a:t>Clusters</a:t>
            </a:r>
          </a:p>
        </p:txBody>
      </p:sp>
    </p:spTree>
    <p:extLst>
      <p:ext uri="{BB962C8B-B14F-4D97-AF65-F5344CB8AC3E}">
        <p14:creationId xmlns:p14="http://schemas.microsoft.com/office/powerpoint/2010/main" val="4073936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Clusters – Use Case</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10" name="Text Placeholder 1"/>
          <p:cNvSpPr txBox="1">
            <a:spLocks/>
          </p:cNvSpPr>
          <p:nvPr/>
        </p:nvSpPr>
        <p:spPr>
          <a:xfrm>
            <a:off x="6681682" y="1202707"/>
            <a:ext cx="4986670"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Clustering allows users to users to view the Geographic density of points or events.</a:t>
            </a:r>
          </a:p>
          <a:p>
            <a:r>
              <a:rPr lang="en-GB" sz="2400" dirty="0"/>
              <a:t>Where are most burglaries being committed?</a:t>
            </a:r>
          </a:p>
          <a:p>
            <a:r>
              <a:rPr lang="en-GB" sz="2400" dirty="0"/>
              <a:t>Where do most of my customers live, work.</a:t>
            </a:r>
          </a:p>
          <a:p>
            <a:r>
              <a:rPr lang="en-GB" sz="2400" dirty="0"/>
              <a:t>Where are my main outbreaks of a disease?</a:t>
            </a:r>
          </a:p>
          <a:p>
            <a:r>
              <a:rPr lang="en-GB" sz="2400" dirty="0"/>
              <a:t>Where are most of my faults being recorded?</a:t>
            </a:r>
          </a:p>
          <a:p>
            <a:r>
              <a:rPr lang="en-GB" sz="2400" dirty="0"/>
              <a:t>Where are the main places my employees are working?</a:t>
            </a:r>
          </a:p>
          <a:p>
            <a:endParaRPr lang="en-GB" sz="2400" dirty="0"/>
          </a:p>
        </p:txBody>
      </p:sp>
      <p:pic>
        <p:nvPicPr>
          <p:cNvPr id="2" name="Picture 1"/>
          <p:cNvPicPr>
            <a:picLocks noChangeAspect="1"/>
          </p:cNvPicPr>
          <p:nvPr/>
        </p:nvPicPr>
        <p:blipFill>
          <a:blip r:embed="rId4"/>
          <a:stretch>
            <a:fillRect/>
          </a:stretch>
        </p:blipFill>
        <p:spPr>
          <a:xfrm>
            <a:off x="195890" y="1830028"/>
            <a:ext cx="6485792" cy="2694777"/>
          </a:xfrm>
          <a:prstGeom prst="rect">
            <a:avLst/>
          </a:prstGeom>
        </p:spPr>
      </p:pic>
    </p:spTree>
    <p:extLst>
      <p:ext uri="{BB962C8B-B14F-4D97-AF65-F5344CB8AC3E}">
        <p14:creationId xmlns:p14="http://schemas.microsoft.com/office/powerpoint/2010/main" val="37475401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Clusters – The data</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10" name="Text Placeholder 1"/>
          <p:cNvSpPr txBox="1">
            <a:spLocks/>
          </p:cNvSpPr>
          <p:nvPr/>
        </p:nvSpPr>
        <p:spPr>
          <a:xfrm>
            <a:off x="6681682" y="1202707"/>
            <a:ext cx="4986670"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have a table with Orders (Work Orders) within it, along with a </a:t>
            </a:r>
            <a:r>
              <a:rPr lang="en-GB" sz="2400" dirty="0" err="1"/>
              <a:t>GeoPoint</a:t>
            </a:r>
            <a:r>
              <a:rPr lang="en-GB" sz="2400" dirty="0"/>
              <a:t> for the location of the work.</a:t>
            </a:r>
          </a:p>
          <a:p>
            <a:endParaRPr lang="en-GB" sz="2400" dirty="0"/>
          </a:p>
        </p:txBody>
      </p:sp>
      <p:pic>
        <p:nvPicPr>
          <p:cNvPr id="3" name="Picture 2"/>
          <p:cNvPicPr>
            <a:picLocks noChangeAspect="1"/>
          </p:cNvPicPr>
          <p:nvPr/>
        </p:nvPicPr>
        <p:blipFill>
          <a:blip r:embed="rId4"/>
          <a:stretch>
            <a:fillRect/>
          </a:stretch>
        </p:blipFill>
        <p:spPr>
          <a:xfrm>
            <a:off x="1021220" y="1202707"/>
            <a:ext cx="1819275" cy="5124450"/>
          </a:xfrm>
          <a:prstGeom prst="rect">
            <a:avLst/>
          </a:prstGeom>
        </p:spPr>
      </p:pic>
      <p:pic>
        <p:nvPicPr>
          <p:cNvPr id="4" name="Picture 3"/>
          <p:cNvPicPr>
            <a:picLocks noChangeAspect="1"/>
          </p:cNvPicPr>
          <p:nvPr/>
        </p:nvPicPr>
        <p:blipFill>
          <a:blip r:embed="rId5"/>
          <a:stretch>
            <a:fillRect/>
          </a:stretch>
        </p:blipFill>
        <p:spPr>
          <a:xfrm>
            <a:off x="2840495" y="3188566"/>
            <a:ext cx="8270631" cy="2419187"/>
          </a:xfrm>
          <a:prstGeom prst="rect">
            <a:avLst/>
          </a:prstGeom>
        </p:spPr>
      </p:pic>
    </p:spTree>
    <p:extLst>
      <p:ext uri="{BB962C8B-B14F-4D97-AF65-F5344CB8AC3E}">
        <p14:creationId xmlns:p14="http://schemas.microsoft.com/office/powerpoint/2010/main" val="2937950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Clusters – The Connector</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10" name="Text Placeholder 1"/>
          <p:cNvSpPr txBox="1">
            <a:spLocks/>
          </p:cNvSpPr>
          <p:nvPr/>
        </p:nvSpPr>
        <p:spPr>
          <a:xfrm>
            <a:off x="632574" y="1347736"/>
            <a:ext cx="4986670"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wish to cluster to 10,000 metres and am using a previously loaded table, </a:t>
            </a:r>
            <a:r>
              <a:rPr lang="en-GB" sz="2400" dirty="0" err="1"/>
              <a:t>WorkOrders</a:t>
            </a:r>
            <a:r>
              <a:rPr lang="en-GB" sz="2400" dirty="0"/>
              <a:t>.</a:t>
            </a:r>
          </a:p>
          <a:p>
            <a:r>
              <a:rPr lang="en-GB" sz="2400" dirty="0"/>
              <a:t>Within this I have my key field of Order and my geographical element, ‘</a:t>
            </a:r>
            <a:r>
              <a:rPr lang="en-GB" sz="2400" dirty="0" err="1"/>
              <a:t>PostCodeGeoPoint</a:t>
            </a:r>
            <a:r>
              <a:rPr lang="en-GB" sz="2400" dirty="0"/>
              <a:t>’.  </a:t>
            </a:r>
          </a:p>
          <a:p>
            <a:r>
              <a:rPr lang="en-GB" sz="2400" dirty="0"/>
              <a:t>As this is a point, I use ‘Point’ as the Geometry Type.</a:t>
            </a:r>
          </a:p>
          <a:p>
            <a:endParaRPr lang="en-GB" sz="2400" dirty="0"/>
          </a:p>
          <a:p>
            <a:r>
              <a:rPr lang="en-GB" sz="2400" dirty="0"/>
              <a:t>NOTE: Check the volume of records as you may need to split it into smaller chunks.</a:t>
            </a:r>
          </a:p>
          <a:p>
            <a:endParaRPr lang="en-GB" sz="2400" dirty="0"/>
          </a:p>
        </p:txBody>
      </p:sp>
      <p:pic>
        <p:nvPicPr>
          <p:cNvPr id="3" name="Picture 2"/>
          <p:cNvPicPr>
            <a:picLocks noChangeAspect="1"/>
          </p:cNvPicPr>
          <p:nvPr/>
        </p:nvPicPr>
        <p:blipFill>
          <a:blip r:embed="rId4"/>
          <a:stretch>
            <a:fillRect/>
          </a:stretch>
        </p:blipFill>
        <p:spPr>
          <a:xfrm>
            <a:off x="6542515" y="1547446"/>
            <a:ext cx="5291077" cy="5310554"/>
          </a:xfrm>
          <a:prstGeom prst="rect">
            <a:avLst/>
          </a:prstGeom>
        </p:spPr>
      </p:pic>
    </p:spTree>
    <p:extLst>
      <p:ext uri="{BB962C8B-B14F-4D97-AF65-F5344CB8AC3E}">
        <p14:creationId xmlns:p14="http://schemas.microsoft.com/office/powerpoint/2010/main" val="1743225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08" y="1876927"/>
            <a:ext cx="3368150" cy="3064042"/>
          </a:xfrm>
          <a:prstGeom prst="rect">
            <a:avLst/>
          </a:prstGeom>
        </p:spPr>
      </p:pic>
      <p:graphicFrame>
        <p:nvGraphicFramePr>
          <p:cNvPr id="4" name="Table 3"/>
          <p:cNvGraphicFramePr>
            <a:graphicFrameLocks noGrp="1"/>
          </p:cNvGraphicFramePr>
          <p:nvPr>
            <p:extLst/>
          </p:nvPr>
        </p:nvGraphicFramePr>
        <p:xfrm>
          <a:off x="4186989" y="1485029"/>
          <a:ext cx="7058527" cy="4297680"/>
        </p:xfrm>
        <a:graphic>
          <a:graphicData uri="http://schemas.openxmlformats.org/drawingml/2006/table">
            <a:tbl>
              <a:tblPr firstRow="1" bandRow="1">
                <a:tableStyleId>{2D5ABB26-0587-4C30-8999-92F81FD0307C}</a:tableStyleId>
              </a:tblPr>
              <a:tblGrid>
                <a:gridCol w="2193548">
                  <a:extLst>
                    <a:ext uri="{9D8B030D-6E8A-4147-A177-3AD203B41FA5}">
                      <a16:colId xmlns:a16="http://schemas.microsoft.com/office/drawing/2014/main" val="12882353"/>
                    </a:ext>
                  </a:extLst>
                </a:gridCol>
                <a:gridCol w="4864979">
                  <a:extLst>
                    <a:ext uri="{9D8B030D-6E8A-4147-A177-3AD203B41FA5}">
                      <a16:colId xmlns:a16="http://schemas.microsoft.com/office/drawing/2014/main" val="3093075147"/>
                    </a:ext>
                  </a:extLst>
                </a:gridCol>
              </a:tblGrid>
              <a:tr h="232521">
                <a:tc>
                  <a:txBody>
                    <a:bodyPr/>
                    <a:lstStyle/>
                    <a:p>
                      <a:r>
                        <a:rPr lang="en-GB" dirty="0"/>
                        <a:t>Operation</a:t>
                      </a:r>
                    </a:p>
                  </a:txBody>
                  <a:tcPr>
                    <a:solidFill>
                      <a:schemeClr val="bg2">
                        <a:lumMod val="85000"/>
                      </a:schemeClr>
                    </a:solidFill>
                  </a:tcPr>
                </a:tc>
                <a:tc>
                  <a:txBody>
                    <a:bodyPr/>
                    <a:lstStyle/>
                    <a:p>
                      <a:r>
                        <a:rPr lang="en-GB" dirty="0"/>
                        <a:t>Summary</a:t>
                      </a:r>
                    </a:p>
                  </a:txBody>
                  <a:tcPr>
                    <a:solidFill>
                      <a:schemeClr val="bg2">
                        <a:lumMod val="85000"/>
                      </a:schemeClr>
                    </a:solidFill>
                  </a:tcPr>
                </a:tc>
                <a:extLst>
                  <a:ext uri="{0D108BD9-81ED-4DB2-BD59-A6C34878D82A}">
                    <a16:rowId xmlns:a16="http://schemas.microsoft.com/office/drawing/2014/main" val="2663904209"/>
                  </a:ext>
                </a:extLst>
              </a:tr>
              <a:tr h="370840">
                <a:tc>
                  <a:txBody>
                    <a:bodyPr/>
                    <a:lstStyle/>
                    <a:p>
                      <a:r>
                        <a:rPr lang="en-GB" sz="1800" b="1" i="0" kern="1200" dirty="0">
                          <a:solidFill>
                            <a:schemeClr val="tx1"/>
                          </a:solidFill>
                          <a:effectLst/>
                          <a:latin typeface="+mn-lt"/>
                          <a:ea typeface="+mn-ea"/>
                          <a:cs typeface="+mn-cs"/>
                        </a:rPr>
                        <a:t>Address Point Lookup</a:t>
                      </a:r>
                    </a:p>
                  </a:txBody>
                  <a:tcPr/>
                </a:tc>
                <a:tc>
                  <a:txBody>
                    <a:bodyPr/>
                    <a:lstStyle/>
                    <a:p>
                      <a:r>
                        <a:rPr lang="en-GB" sz="1800" kern="1200" dirty="0">
                          <a:effectLst/>
                        </a:rPr>
                        <a:t>Returns point geometries for each address in a table</a:t>
                      </a:r>
                      <a:endParaRPr lang="en-GB" dirty="0"/>
                    </a:p>
                  </a:txBody>
                  <a:tcPr/>
                </a:tc>
                <a:extLst>
                  <a:ext uri="{0D108BD9-81ED-4DB2-BD59-A6C34878D82A}">
                    <a16:rowId xmlns:a16="http://schemas.microsoft.com/office/drawing/2014/main" val="2226823968"/>
                  </a:ext>
                </a:extLst>
              </a:tr>
              <a:tr h="370840">
                <a:tc>
                  <a:txBody>
                    <a:bodyPr/>
                    <a:lstStyle/>
                    <a:p>
                      <a:r>
                        <a:rPr lang="en-GB" sz="1800" b="1" i="0" kern="1200" dirty="0">
                          <a:solidFill>
                            <a:schemeClr val="tx1"/>
                          </a:solidFill>
                          <a:effectLst/>
                          <a:latin typeface="+mn-lt"/>
                          <a:ea typeface="+mn-ea"/>
                          <a:cs typeface="+mn-cs"/>
                        </a:rPr>
                        <a:t>Binning</a:t>
                      </a:r>
                    </a:p>
                  </a:txBody>
                  <a:tcPr/>
                </a:tc>
                <a:tc>
                  <a:txBody>
                    <a:bodyPr/>
                    <a:lstStyle/>
                    <a:p>
                      <a:r>
                        <a:rPr lang="en-GB" sz="1800" kern="1200" dirty="0">
                          <a:effectLst/>
                        </a:rPr>
                        <a:t>Generates rectangular or hexagonal bins for a point dataset. Generates a table with the bin geometries with a field that is an association to the original dataset.</a:t>
                      </a:r>
                      <a:endParaRPr lang="en-GB" dirty="0"/>
                    </a:p>
                  </a:txBody>
                  <a:tcPr/>
                </a:tc>
                <a:extLst>
                  <a:ext uri="{0D108BD9-81ED-4DB2-BD59-A6C34878D82A}">
                    <a16:rowId xmlns:a16="http://schemas.microsoft.com/office/drawing/2014/main" val="2638958339"/>
                  </a:ext>
                </a:extLst>
              </a:tr>
              <a:tr h="370840">
                <a:tc>
                  <a:txBody>
                    <a:bodyPr/>
                    <a:lstStyle/>
                    <a:p>
                      <a:r>
                        <a:rPr lang="en-GB" sz="1800" b="1" i="0" kern="1200" dirty="0">
                          <a:solidFill>
                            <a:schemeClr val="tx1"/>
                          </a:solidFill>
                          <a:effectLst/>
                          <a:latin typeface="+mn-lt"/>
                          <a:ea typeface="+mn-ea"/>
                          <a:cs typeface="+mn-cs"/>
                        </a:rPr>
                        <a:t>Closest</a:t>
                      </a:r>
                    </a:p>
                  </a:txBody>
                  <a:tcPr/>
                </a:tc>
                <a:tc>
                  <a:txBody>
                    <a:bodyPr/>
                    <a:lstStyle/>
                    <a:p>
                      <a:r>
                        <a:rPr lang="en-GB" sz="1800" kern="1200" dirty="0">
                          <a:effectLst/>
                        </a:rPr>
                        <a:t>Returns relations and distances between objects in one dataset and the closest n objects in another, if any is closer than the maximum distance.</a:t>
                      </a:r>
                      <a:endParaRPr lang="en-GB" dirty="0"/>
                    </a:p>
                  </a:txBody>
                  <a:tcPr/>
                </a:tc>
                <a:extLst>
                  <a:ext uri="{0D108BD9-81ED-4DB2-BD59-A6C34878D82A}">
                    <a16:rowId xmlns:a16="http://schemas.microsoft.com/office/drawing/2014/main" val="2380817222"/>
                  </a:ext>
                </a:extLst>
              </a:tr>
              <a:tr h="370840">
                <a:tc>
                  <a:txBody>
                    <a:bodyPr/>
                    <a:lstStyle/>
                    <a:p>
                      <a:r>
                        <a:rPr lang="en-GB" sz="1800" b="1" i="0" kern="1200" dirty="0">
                          <a:solidFill>
                            <a:schemeClr val="tx1"/>
                          </a:solidFill>
                          <a:effectLst/>
                          <a:latin typeface="+mn-lt"/>
                          <a:ea typeface="+mn-ea"/>
                          <a:cs typeface="+mn-cs"/>
                        </a:rPr>
                        <a:t>Cluster</a:t>
                      </a:r>
                    </a:p>
                  </a:txBody>
                  <a:tcPr/>
                </a:tc>
                <a:tc>
                  <a:txBody>
                    <a:bodyPr/>
                    <a:lstStyle/>
                    <a:p>
                      <a:r>
                        <a:rPr lang="en-GB" sz="1800" kern="1200" dirty="0">
                          <a:effectLst/>
                        </a:rPr>
                        <a:t>Produces clusters from a point dataset. Returns a table with relations between points and clusters.</a:t>
                      </a:r>
                      <a:endParaRPr lang="en-GB" dirty="0"/>
                    </a:p>
                  </a:txBody>
                  <a:tcPr/>
                </a:tc>
                <a:extLst>
                  <a:ext uri="{0D108BD9-81ED-4DB2-BD59-A6C34878D82A}">
                    <a16:rowId xmlns:a16="http://schemas.microsoft.com/office/drawing/2014/main" val="919034283"/>
                  </a:ext>
                </a:extLst>
              </a:tr>
            </a:tbl>
          </a:graphicData>
        </a:graphic>
      </p:graphicFrame>
      <p:sp>
        <p:nvSpPr>
          <p:cNvPr id="5" name="Title 4"/>
          <p:cNvSpPr>
            <a:spLocks noGrp="1"/>
          </p:cNvSpPr>
          <p:nvPr>
            <p:ph type="title"/>
          </p:nvPr>
        </p:nvSpPr>
        <p:spPr/>
        <p:txBody>
          <a:bodyPr/>
          <a:lstStyle/>
          <a:p>
            <a:r>
              <a:rPr lang="en-GB" dirty="0"/>
              <a:t>Qlik GeoAnalytics Connector Operations</a:t>
            </a:r>
          </a:p>
        </p:txBody>
      </p:sp>
    </p:spTree>
    <p:extLst>
      <p:ext uri="{BB962C8B-B14F-4D97-AF65-F5344CB8AC3E}">
        <p14:creationId xmlns:p14="http://schemas.microsoft.com/office/powerpoint/2010/main" val="3960893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Clusters – The Connector</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10" name="Text Placeholder 1"/>
          <p:cNvSpPr txBox="1">
            <a:spLocks/>
          </p:cNvSpPr>
          <p:nvPr/>
        </p:nvSpPr>
        <p:spPr>
          <a:xfrm>
            <a:off x="8176846" y="1397977"/>
            <a:ext cx="3491506" cy="10593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As I already have the data loaded in as a table, I only need the first two tables, otherwise this will create a synthetic key.</a:t>
            </a:r>
          </a:p>
          <a:p>
            <a:endParaRPr lang="en-GB" sz="2400" dirty="0"/>
          </a:p>
        </p:txBody>
      </p:sp>
      <p:pic>
        <p:nvPicPr>
          <p:cNvPr id="3" name="Picture 2"/>
          <p:cNvPicPr>
            <a:picLocks noChangeAspect="1"/>
          </p:cNvPicPr>
          <p:nvPr/>
        </p:nvPicPr>
        <p:blipFill>
          <a:blip r:embed="rId4"/>
          <a:stretch>
            <a:fillRect/>
          </a:stretch>
        </p:blipFill>
        <p:spPr>
          <a:xfrm>
            <a:off x="756138" y="2213973"/>
            <a:ext cx="7030916" cy="3186526"/>
          </a:xfrm>
          <a:prstGeom prst="rect">
            <a:avLst/>
          </a:prstGeom>
        </p:spPr>
      </p:pic>
    </p:spTree>
    <p:extLst>
      <p:ext uri="{BB962C8B-B14F-4D97-AF65-F5344CB8AC3E}">
        <p14:creationId xmlns:p14="http://schemas.microsoft.com/office/powerpoint/2010/main" val="4024462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Clusters – The Connector</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10" name="Text Placeholder 1"/>
          <p:cNvSpPr txBox="1">
            <a:spLocks/>
          </p:cNvSpPr>
          <p:nvPr/>
        </p:nvSpPr>
        <p:spPr>
          <a:xfrm>
            <a:off x="6444762" y="4308231"/>
            <a:ext cx="5170837" cy="10593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now have two new tables created, one for the clusters themselves, and one for the Cluster Associations, which has the association to my </a:t>
            </a:r>
            <a:r>
              <a:rPr lang="en-GB" sz="2400" dirty="0" err="1"/>
              <a:t>WorkOrders</a:t>
            </a:r>
            <a:r>
              <a:rPr lang="en-GB" sz="2400" dirty="0"/>
              <a:t> table.</a:t>
            </a:r>
          </a:p>
          <a:p>
            <a:endParaRPr lang="en-GB" sz="2400" dirty="0"/>
          </a:p>
        </p:txBody>
      </p:sp>
      <p:pic>
        <p:nvPicPr>
          <p:cNvPr id="2" name="Picture 1"/>
          <p:cNvPicPr>
            <a:picLocks noChangeAspect="1"/>
          </p:cNvPicPr>
          <p:nvPr/>
        </p:nvPicPr>
        <p:blipFill>
          <a:blip r:embed="rId4"/>
          <a:stretch>
            <a:fillRect/>
          </a:stretch>
        </p:blipFill>
        <p:spPr>
          <a:xfrm>
            <a:off x="826478" y="1233758"/>
            <a:ext cx="4062046" cy="3369994"/>
          </a:xfrm>
          <a:prstGeom prst="rect">
            <a:avLst/>
          </a:prstGeom>
        </p:spPr>
      </p:pic>
      <p:pic>
        <p:nvPicPr>
          <p:cNvPr id="4" name="Picture 3"/>
          <p:cNvPicPr>
            <a:picLocks noChangeAspect="1"/>
          </p:cNvPicPr>
          <p:nvPr/>
        </p:nvPicPr>
        <p:blipFill>
          <a:blip r:embed="rId5"/>
          <a:stretch>
            <a:fillRect/>
          </a:stretch>
        </p:blipFill>
        <p:spPr>
          <a:xfrm>
            <a:off x="2171699" y="4696398"/>
            <a:ext cx="3309571" cy="1878818"/>
          </a:xfrm>
          <a:prstGeom prst="rect">
            <a:avLst/>
          </a:prstGeom>
        </p:spPr>
      </p:pic>
      <p:pic>
        <p:nvPicPr>
          <p:cNvPr id="5" name="Picture 4"/>
          <p:cNvPicPr>
            <a:picLocks noChangeAspect="1"/>
          </p:cNvPicPr>
          <p:nvPr/>
        </p:nvPicPr>
        <p:blipFill>
          <a:blip r:embed="rId6"/>
          <a:stretch>
            <a:fillRect/>
          </a:stretch>
        </p:blipFill>
        <p:spPr>
          <a:xfrm>
            <a:off x="4888524" y="2457349"/>
            <a:ext cx="4808293" cy="1538821"/>
          </a:xfrm>
          <a:prstGeom prst="rect">
            <a:avLst/>
          </a:prstGeom>
        </p:spPr>
      </p:pic>
    </p:spTree>
    <p:extLst>
      <p:ext uri="{BB962C8B-B14F-4D97-AF65-F5344CB8AC3E}">
        <p14:creationId xmlns:p14="http://schemas.microsoft.com/office/powerpoint/2010/main" val="1165159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Clusters – Plotting it on the map</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10" name="Text Placeholder 1"/>
          <p:cNvSpPr txBox="1">
            <a:spLocks/>
          </p:cNvSpPr>
          <p:nvPr/>
        </p:nvSpPr>
        <p:spPr>
          <a:xfrm>
            <a:off x="8176846" y="1397977"/>
            <a:ext cx="3491506" cy="10593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Ideally I wish to be able to view the cluster and then drill down to the detail below.  Therefore firstly, I create a new dimension for this, my Cluster Drill Down, which consists of my new field ‘</a:t>
            </a:r>
            <a:r>
              <a:rPr lang="en-GB" sz="2400" dirty="0" err="1"/>
              <a:t>Clusters_ClusterID</a:t>
            </a:r>
            <a:r>
              <a:rPr lang="en-GB" sz="2400" dirty="0"/>
              <a:t>’ and my detailed item, ‘Order’</a:t>
            </a:r>
          </a:p>
          <a:p>
            <a:endParaRPr lang="en-GB" sz="2400" dirty="0"/>
          </a:p>
        </p:txBody>
      </p:sp>
      <p:pic>
        <p:nvPicPr>
          <p:cNvPr id="2" name="Picture 1"/>
          <p:cNvPicPr>
            <a:picLocks noChangeAspect="1"/>
          </p:cNvPicPr>
          <p:nvPr/>
        </p:nvPicPr>
        <p:blipFill>
          <a:blip r:embed="rId4"/>
          <a:stretch>
            <a:fillRect/>
          </a:stretch>
        </p:blipFill>
        <p:spPr>
          <a:xfrm>
            <a:off x="290146" y="1565031"/>
            <a:ext cx="6965614" cy="2746626"/>
          </a:xfrm>
          <a:prstGeom prst="rect">
            <a:avLst/>
          </a:prstGeom>
        </p:spPr>
      </p:pic>
      <p:pic>
        <p:nvPicPr>
          <p:cNvPr id="5" name="Picture 4"/>
          <p:cNvPicPr>
            <a:picLocks noChangeAspect="1"/>
          </p:cNvPicPr>
          <p:nvPr/>
        </p:nvPicPr>
        <p:blipFill>
          <a:blip r:embed="rId5"/>
          <a:stretch>
            <a:fillRect/>
          </a:stretch>
        </p:blipFill>
        <p:spPr>
          <a:xfrm>
            <a:off x="4306216" y="4262329"/>
            <a:ext cx="3579568" cy="1940071"/>
          </a:xfrm>
          <a:prstGeom prst="rect">
            <a:avLst/>
          </a:prstGeom>
        </p:spPr>
      </p:pic>
    </p:spTree>
    <p:extLst>
      <p:ext uri="{BB962C8B-B14F-4D97-AF65-F5344CB8AC3E}">
        <p14:creationId xmlns:p14="http://schemas.microsoft.com/office/powerpoint/2010/main" val="767703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Clusters – Plotting it on the map</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10" name="Text Placeholder 1"/>
          <p:cNvSpPr txBox="1">
            <a:spLocks/>
          </p:cNvSpPr>
          <p:nvPr/>
        </p:nvSpPr>
        <p:spPr>
          <a:xfrm>
            <a:off x="8176846" y="1397977"/>
            <a:ext cx="3491506" cy="10593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will add two Bubble Objects onto my map, one to show the Cluster, and the other for the drill down.</a:t>
            </a:r>
          </a:p>
          <a:p>
            <a:r>
              <a:rPr lang="en-GB" sz="2400" dirty="0"/>
              <a:t>For the first, I will use the newly created field ‘</a:t>
            </a:r>
            <a:r>
              <a:rPr lang="en-GB" sz="2400" dirty="0" err="1"/>
              <a:t>Clusters_ClusterCentre</a:t>
            </a:r>
            <a:r>
              <a:rPr lang="en-GB" sz="2400" dirty="0"/>
              <a:t>’</a:t>
            </a:r>
          </a:p>
          <a:p>
            <a:r>
              <a:rPr lang="en-GB" sz="2400" dirty="0"/>
              <a:t>With the location being a sum of the cluster points.</a:t>
            </a:r>
          </a:p>
          <a:p>
            <a:endParaRPr lang="en-GB" sz="2400" dirty="0"/>
          </a:p>
        </p:txBody>
      </p:sp>
      <p:pic>
        <p:nvPicPr>
          <p:cNvPr id="3" name="Picture 2"/>
          <p:cNvPicPr>
            <a:picLocks noChangeAspect="1"/>
          </p:cNvPicPr>
          <p:nvPr/>
        </p:nvPicPr>
        <p:blipFill>
          <a:blip r:embed="rId4"/>
          <a:stretch>
            <a:fillRect/>
          </a:stretch>
        </p:blipFill>
        <p:spPr>
          <a:xfrm>
            <a:off x="571499" y="1813578"/>
            <a:ext cx="3830149" cy="3006071"/>
          </a:xfrm>
          <a:prstGeom prst="rect">
            <a:avLst/>
          </a:prstGeom>
        </p:spPr>
      </p:pic>
      <p:pic>
        <p:nvPicPr>
          <p:cNvPr id="4" name="Picture 3"/>
          <p:cNvPicPr>
            <a:picLocks noChangeAspect="1"/>
          </p:cNvPicPr>
          <p:nvPr/>
        </p:nvPicPr>
        <p:blipFill>
          <a:blip r:embed="rId5"/>
          <a:stretch>
            <a:fillRect/>
          </a:stretch>
        </p:blipFill>
        <p:spPr>
          <a:xfrm>
            <a:off x="4677507" y="3471811"/>
            <a:ext cx="2132135" cy="3022774"/>
          </a:xfrm>
          <a:prstGeom prst="rect">
            <a:avLst/>
          </a:prstGeom>
        </p:spPr>
      </p:pic>
    </p:spTree>
    <p:extLst>
      <p:ext uri="{BB962C8B-B14F-4D97-AF65-F5344CB8AC3E}">
        <p14:creationId xmlns:p14="http://schemas.microsoft.com/office/powerpoint/2010/main" val="2017758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Clusters – Plotting it on the map</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10" name="Text Placeholder 1"/>
          <p:cNvSpPr txBox="1">
            <a:spLocks/>
          </p:cNvSpPr>
          <p:nvPr/>
        </p:nvSpPr>
        <p:spPr>
          <a:xfrm>
            <a:off x="8176846" y="1397977"/>
            <a:ext cx="3491506" cy="10593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If it doesn’t appear straight away on the map, I may need to change the Location Source to Dimension.</a:t>
            </a:r>
          </a:p>
          <a:p>
            <a:r>
              <a:rPr lang="en-GB" sz="2400" dirty="0"/>
              <a:t>I also want to Restrict the drill down to 0, so that once a selection has been made the cluster will disappear – this is under Layer Options.</a:t>
            </a:r>
          </a:p>
          <a:p>
            <a:endParaRPr lang="en-GB" sz="2400" dirty="0"/>
          </a:p>
        </p:txBody>
      </p:sp>
      <p:pic>
        <p:nvPicPr>
          <p:cNvPr id="7" name="Picture 6"/>
          <p:cNvPicPr>
            <a:picLocks noChangeAspect="1"/>
          </p:cNvPicPr>
          <p:nvPr/>
        </p:nvPicPr>
        <p:blipFill>
          <a:blip r:embed="rId4"/>
          <a:stretch>
            <a:fillRect/>
          </a:stretch>
        </p:blipFill>
        <p:spPr>
          <a:xfrm>
            <a:off x="812556" y="1397977"/>
            <a:ext cx="2952750" cy="5210175"/>
          </a:xfrm>
          <a:prstGeom prst="rect">
            <a:avLst/>
          </a:prstGeom>
        </p:spPr>
      </p:pic>
      <p:pic>
        <p:nvPicPr>
          <p:cNvPr id="2" name="Picture 1"/>
          <p:cNvPicPr>
            <a:picLocks noChangeAspect="1"/>
          </p:cNvPicPr>
          <p:nvPr/>
        </p:nvPicPr>
        <p:blipFill>
          <a:blip r:embed="rId5"/>
          <a:stretch>
            <a:fillRect/>
          </a:stretch>
        </p:blipFill>
        <p:spPr>
          <a:xfrm>
            <a:off x="4387362" y="1862730"/>
            <a:ext cx="2675425" cy="4579834"/>
          </a:xfrm>
          <a:prstGeom prst="rect">
            <a:avLst/>
          </a:prstGeom>
        </p:spPr>
      </p:pic>
    </p:spTree>
    <p:extLst>
      <p:ext uri="{BB962C8B-B14F-4D97-AF65-F5344CB8AC3E}">
        <p14:creationId xmlns:p14="http://schemas.microsoft.com/office/powerpoint/2010/main" val="2268220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Clusters – Plotting it on the map</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10" name="Text Placeholder 1"/>
          <p:cNvSpPr txBox="1">
            <a:spLocks/>
          </p:cNvSpPr>
          <p:nvPr/>
        </p:nvSpPr>
        <p:spPr>
          <a:xfrm>
            <a:off x="8308731" y="2338754"/>
            <a:ext cx="3491506" cy="10593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For my second bubble layer, I want to use my newly created drill down.</a:t>
            </a:r>
          </a:p>
          <a:p>
            <a:r>
              <a:rPr lang="en-GB" sz="2400" dirty="0"/>
              <a:t>And as a location use my location field, </a:t>
            </a:r>
            <a:r>
              <a:rPr lang="en-GB" sz="2400" dirty="0" err="1"/>
              <a:t>PostCodeGeoPoint</a:t>
            </a:r>
            <a:r>
              <a:rPr lang="en-GB" sz="2400" dirty="0"/>
              <a:t>.</a:t>
            </a:r>
          </a:p>
          <a:p>
            <a:endParaRPr lang="en-GB" sz="2400" dirty="0"/>
          </a:p>
        </p:txBody>
      </p:sp>
      <p:pic>
        <p:nvPicPr>
          <p:cNvPr id="3" name="Picture 2"/>
          <p:cNvPicPr>
            <a:picLocks noChangeAspect="1"/>
          </p:cNvPicPr>
          <p:nvPr/>
        </p:nvPicPr>
        <p:blipFill>
          <a:blip r:embed="rId4"/>
          <a:stretch>
            <a:fillRect/>
          </a:stretch>
        </p:blipFill>
        <p:spPr>
          <a:xfrm>
            <a:off x="588748" y="1555079"/>
            <a:ext cx="4503493" cy="4081889"/>
          </a:xfrm>
          <a:prstGeom prst="rect">
            <a:avLst/>
          </a:prstGeom>
        </p:spPr>
      </p:pic>
      <p:pic>
        <p:nvPicPr>
          <p:cNvPr id="4" name="Picture 3"/>
          <p:cNvPicPr>
            <a:picLocks noChangeAspect="1"/>
          </p:cNvPicPr>
          <p:nvPr/>
        </p:nvPicPr>
        <p:blipFill>
          <a:blip r:embed="rId5"/>
          <a:stretch>
            <a:fillRect/>
          </a:stretch>
        </p:blipFill>
        <p:spPr>
          <a:xfrm>
            <a:off x="5495192" y="2457349"/>
            <a:ext cx="2074618" cy="3866034"/>
          </a:xfrm>
          <a:prstGeom prst="rect">
            <a:avLst/>
          </a:prstGeom>
        </p:spPr>
      </p:pic>
    </p:spTree>
    <p:extLst>
      <p:ext uri="{BB962C8B-B14F-4D97-AF65-F5344CB8AC3E}">
        <p14:creationId xmlns:p14="http://schemas.microsoft.com/office/powerpoint/2010/main" val="3838925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Clusters – Plotting it on the map</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10" name="Text Placeholder 1"/>
          <p:cNvSpPr txBox="1">
            <a:spLocks/>
          </p:cNvSpPr>
          <p:nvPr/>
        </p:nvSpPr>
        <p:spPr>
          <a:xfrm>
            <a:off x="6682154" y="1347736"/>
            <a:ext cx="3491506" cy="10593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As I want this to appear once I’ve clicked on my cluster, I choose the drill down level to be at 1.</a:t>
            </a:r>
          </a:p>
          <a:p>
            <a:endParaRPr lang="en-GB" sz="2400" dirty="0"/>
          </a:p>
          <a:p>
            <a:r>
              <a:rPr lang="en-GB" sz="2400" dirty="0"/>
              <a:t>NOTE:  if once you have saved the settings, these don’t appear, you may need to refresh the application or close it down and re-open it</a:t>
            </a:r>
          </a:p>
          <a:p>
            <a:endParaRPr lang="en-GB" sz="2400" dirty="0"/>
          </a:p>
        </p:txBody>
      </p:sp>
      <p:pic>
        <p:nvPicPr>
          <p:cNvPr id="3" name="Picture 2"/>
          <p:cNvPicPr>
            <a:picLocks noChangeAspect="1"/>
          </p:cNvPicPr>
          <p:nvPr/>
        </p:nvPicPr>
        <p:blipFill>
          <a:blip r:embed="rId4"/>
          <a:stretch>
            <a:fillRect/>
          </a:stretch>
        </p:blipFill>
        <p:spPr>
          <a:xfrm>
            <a:off x="2958076" y="1347736"/>
            <a:ext cx="2465678" cy="5136173"/>
          </a:xfrm>
          <a:prstGeom prst="rect">
            <a:avLst/>
          </a:prstGeom>
        </p:spPr>
      </p:pic>
    </p:spTree>
    <p:extLst>
      <p:ext uri="{BB962C8B-B14F-4D97-AF65-F5344CB8AC3E}">
        <p14:creationId xmlns:p14="http://schemas.microsoft.com/office/powerpoint/2010/main" val="1116778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Clusters – Plotting it on the map</a:t>
            </a:r>
          </a:p>
        </p:txBody>
      </p:sp>
      <p:pic>
        <p:nvPicPr>
          <p:cNvPr id="9" name="Picture 8"/>
          <p:cNvPicPr>
            <a:picLocks noChangeAspect="1"/>
          </p:cNvPicPr>
          <p:nvPr/>
        </p:nvPicPr>
        <p:blipFill>
          <a:blip r:embed="rId3"/>
          <a:stretch>
            <a:fillRect/>
          </a:stretch>
        </p:blipFill>
        <p:spPr>
          <a:xfrm>
            <a:off x="2384898" y="235422"/>
            <a:ext cx="911195" cy="905690"/>
          </a:xfrm>
          <a:prstGeom prst="rect">
            <a:avLst/>
          </a:prstGeom>
        </p:spPr>
      </p:pic>
      <p:sp>
        <p:nvSpPr>
          <p:cNvPr id="10" name="Text Placeholder 1"/>
          <p:cNvSpPr txBox="1">
            <a:spLocks/>
          </p:cNvSpPr>
          <p:nvPr/>
        </p:nvSpPr>
        <p:spPr>
          <a:xfrm>
            <a:off x="9425352" y="2400299"/>
            <a:ext cx="2545189" cy="254520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So I can now click on a cluster, and then will see all of the Orders below that make up that Cluster.</a:t>
            </a:r>
          </a:p>
          <a:p>
            <a:endParaRPr lang="en-GB" sz="2400" dirty="0"/>
          </a:p>
          <a:p>
            <a:endParaRPr lang="en-GB" sz="2400" dirty="0"/>
          </a:p>
        </p:txBody>
      </p:sp>
      <p:pic>
        <p:nvPicPr>
          <p:cNvPr id="4" name="Picture 3"/>
          <p:cNvPicPr>
            <a:picLocks noChangeAspect="1"/>
          </p:cNvPicPr>
          <p:nvPr/>
        </p:nvPicPr>
        <p:blipFill>
          <a:blip r:embed="rId4"/>
          <a:stretch>
            <a:fillRect/>
          </a:stretch>
        </p:blipFill>
        <p:spPr>
          <a:xfrm>
            <a:off x="281353" y="1860250"/>
            <a:ext cx="5584947" cy="2889489"/>
          </a:xfrm>
          <a:prstGeom prst="rect">
            <a:avLst/>
          </a:prstGeom>
        </p:spPr>
      </p:pic>
      <p:pic>
        <p:nvPicPr>
          <p:cNvPr id="5" name="Picture 4"/>
          <p:cNvPicPr>
            <a:picLocks noChangeAspect="1"/>
          </p:cNvPicPr>
          <p:nvPr/>
        </p:nvPicPr>
        <p:blipFill>
          <a:blip r:embed="rId5"/>
          <a:stretch>
            <a:fillRect/>
          </a:stretch>
        </p:blipFill>
        <p:spPr>
          <a:xfrm>
            <a:off x="3999767" y="3304995"/>
            <a:ext cx="5358485" cy="2893582"/>
          </a:xfrm>
          <a:prstGeom prst="rect">
            <a:avLst/>
          </a:prstGeom>
        </p:spPr>
      </p:pic>
    </p:spTree>
    <p:extLst>
      <p:ext uri="{BB962C8B-B14F-4D97-AF65-F5344CB8AC3E}">
        <p14:creationId xmlns:p14="http://schemas.microsoft.com/office/powerpoint/2010/main" val="755553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2771978"/>
            <a:ext cx="5780073" cy="677108"/>
          </a:xfrm>
        </p:spPr>
        <p:txBody>
          <a:bodyPr/>
          <a:lstStyle/>
          <a:p>
            <a:r>
              <a:rPr lang="en-US" sz="4400" dirty="0"/>
              <a:t>Qlik GeoAnalytics</a:t>
            </a:r>
          </a:p>
        </p:txBody>
      </p:sp>
      <p:sp>
        <p:nvSpPr>
          <p:cNvPr id="3" name="Subtitle 2"/>
          <p:cNvSpPr txBox="1">
            <a:spLocks/>
          </p:cNvSpPr>
          <p:nvPr/>
        </p:nvSpPr>
        <p:spPr>
          <a:xfrm>
            <a:off x="6411928" y="3689717"/>
            <a:ext cx="5298809" cy="1199147"/>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800" dirty="0"/>
              <a:t>Setting up the Operations</a:t>
            </a:r>
          </a:p>
          <a:p>
            <a:pPr marL="0" indent="0">
              <a:buNone/>
            </a:pPr>
            <a:r>
              <a:rPr lang="en-GB" sz="2800" i="1" dirty="0"/>
              <a:t>Load – Using a </a:t>
            </a:r>
            <a:r>
              <a:rPr lang="en-GB" sz="2800" i="1" dirty="0" err="1"/>
              <a:t>Shp</a:t>
            </a:r>
            <a:r>
              <a:rPr lang="en-GB" sz="2800" i="1" dirty="0"/>
              <a:t> file</a:t>
            </a:r>
          </a:p>
        </p:txBody>
      </p:sp>
    </p:spTree>
    <p:extLst>
      <p:ext uri="{BB962C8B-B14F-4D97-AF65-F5344CB8AC3E}">
        <p14:creationId xmlns:p14="http://schemas.microsoft.com/office/powerpoint/2010/main" val="3653431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Load – Use Case</a:t>
            </a:r>
          </a:p>
        </p:txBody>
      </p:sp>
      <p:sp>
        <p:nvSpPr>
          <p:cNvPr id="10" name="Text Placeholder 1"/>
          <p:cNvSpPr txBox="1">
            <a:spLocks/>
          </p:cNvSpPr>
          <p:nvPr/>
        </p:nvSpPr>
        <p:spPr>
          <a:xfrm>
            <a:off x="5823308" y="1786270"/>
            <a:ext cx="4986670"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Customers may wish to Load shape files from different systems, i.e. </a:t>
            </a:r>
            <a:r>
              <a:rPr lang="en-GB" sz="2400" dirty="0" err="1"/>
              <a:t>ArcGis</a:t>
            </a:r>
            <a:r>
              <a:rPr lang="en-GB" sz="2400" dirty="0"/>
              <a:t> or ESRI.  These may be there own shapes or shapes that they have purchased.  </a:t>
            </a:r>
          </a:p>
          <a:p>
            <a:r>
              <a:rPr lang="en-GB" sz="2400" dirty="0"/>
              <a:t>Alternatively, they may be additional files that show different geographical backgrounds and points of interest.</a:t>
            </a:r>
          </a:p>
          <a:p>
            <a:endParaRPr lang="en-GB" sz="2400" dirty="0"/>
          </a:p>
        </p:txBody>
      </p:sp>
      <p:pic>
        <p:nvPicPr>
          <p:cNvPr id="5" name="Picture 4"/>
          <p:cNvPicPr>
            <a:picLocks noChangeAspect="1"/>
          </p:cNvPicPr>
          <p:nvPr/>
        </p:nvPicPr>
        <p:blipFill>
          <a:blip r:embed="rId3"/>
          <a:stretch>
            <a:fillRect/>
          </a:stretch>
        </p:blipFill>
        <p:spPr>
          <a:xfrm>
            <a:off x="2843216" y="430275"/>
            <a:ext cx="1125489" cy="515984"/>
          </a:xfrm>
          <a:prstGeom prst="rect">
            <a:avLst/>
          </a:prstGeom>
        </p:spPr>
      </p:pic>
      <p:pic>
        <p:nvPicPr>
          <p:cNvPr id="2" name="Picture 1"/>
          <p:cNvPicPr>
            <a:picLocks noChangeAspect="1"/>
          </p:cNvPicPr>
          <p:nvPr/>
        </p:nvPicPr>
        <p:blipFill>
          <a:blip r:embed="rId4"/>
          <a:stretch>
            <a:fillRect/>
          </a:stretch>
        </p:blipFill>
        <p:spPr>
          <a:xfrm>
            <a:off x="880235" y="1886460"/>
            <a:ext cx="3925961" cy="4011176"/>
          </a:xfrm>
          <a:prstGeom prst="rect">
            <a:avLst/>
          </a:prstGeom>
        </p:spPr>
      </p:pic>
    </p:spTree>
    <p:extLst>
      <p:ext uri="{BB962C8B-B14F-4D97-AF65-F5344CB8AC3E}">
        <p14:creationId xmlns:p14="http://schemas.microsoft.com/office/powerpoint/2010/main" val="284247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219074" y="1485029"/>
          <a:ext cx="7411452" cy="4754880"/>
        </p:xfrm>
        <a:graphic>
          <a:graphicData uri="http://schemas.openxmlformats.org/drawingml/2006/table">
            <a:tbl>
              <a:tblPr firstRow="1" bandRow="1">
                <a:tableStyleId>{2D5ABB26-0587-4C30-8999-92F81FD0307C}</a:tableStyleId>
              </a:tblPr>
              <a:tblGrid>
                <a:gridCol w="2303226">
                  <a:extLst>
                    <a:ext uri="{9D8B030D-6E8A-4147-A177-3AD203B41FA5}">
                      <a16:colId xmlns:a16="http://schemas.microsoft.com/office/drawing/2014/main" val="12882353"/>
                    </a:ext>
                  </a:extLst>
                </a:gridCol>
                <a:gridCol w="5108226">
                  <a:extLst>
                    <a:ext uri="{9D8B030D-6E8A-4147-A177-3AD203B41FA5}">
                      <a16:colId xmlns:a16="http://schemas.microsoft.com/office/drawing/2014/main" val="3093075147"/>
                    </a:ext>
                  </a:extLst>
                </a:gridCol>
              </a:tblGrid>
              <a:tr h="232521">
                <a:tc>
                  <a:txBody>
                    <a:bodyPr/>
                    <a:lstStyle/>
                    <a:p>
                      <a:r>
                        <a:rPr lang="en-GB" dirty="0"/>
                        <a:t>Operation</a:t>
                      </a:r>
                    </a:p>
                  </a:txBody>
                  <a:tcPr>
                    <a:solidFill>
                      <a:schemeClr val="bg1">
                        <a:lumMod val="85000"/>
                      </a:schemeClr>
                    </a:solidFill>
                  </a:tcPr>
                </a:tc>
                <a:tc>
                  <a:txBody>
                    <a:bodyPr/>
                    <a:lstStyle/>
                    <a:p>
                      <a:r>
                        <a:rPr lang="en-GB" dirty="0"/>
                        <a:t>Summary</a:t>
                      </a:r>
                    </a:p>
                  </a:txBody>
                  <a:tcPr>
                    <a:solidFill>
                      <a:schemeClr val="bg1">
                        <a:lumMod val="85000"/>
                      </a:schemeClr>
                    </a:solidFill>
                  </a:tcPr>
                </a:tc>
                <a:extLst>
                  <a:ext uri="{0D108BD9-81ED-4DB2-BD59-A6C34878D82A}">
                    <a16:rowId xmlns:a16="http://schemas.microsoft.com/office/drawing/2014/main" val="2663904209"/>
                  </a:ext>
                </a:extLst>
              </a:tr>
              <a:tr h="370840">
                <a:tc>
                  <a:txBody>
                    <a:bodyPr/>
                    <a:lstStyle/>
                    <a:p>
                      <a:r>
                        <a:rPr lang="en-GB" sz="1800" b="1" i="0" kern="1200" dirty="0">
                          <a:solidFill>
                            <a:schemeClr val="tx1"/>
                          </a:solidFill>
                          <a:effectLst/>
                          <a:latin typeface="+mn-lt"/>
                          <a:ea typeface="+mn-ea"/>
                          <a:cs typeface="+mn-cs"/>
                        </a:rPr>
                        <a:t>Dissolve</a:t>
                      </a:r>
                    </a:p>
                  </a:txBody>
                  <a:tcPr/>
                </a:tc>
                <a:tc>
                  <a:txBody>
                    <a:bodyPr/>
                    <a:lstStyle/>
                    <a:p>
                      <a:r>
                        <a:rPr lang="en-GB" sz="1800" kern="1200" dirty="0">
                          <a:effectLst/>
                        </a:rPr>
                        <a:t>Dissolves and simplifies areas to form larger areas based on a mapping between old area identities (or geometries) and new area identities. This is typically used for building custom areas that are build up by smaller well defined areas.</a:t>
                      </a:r>
                      <a:endParaRPr lang="en-GB" dirty="0"/>
                    </a:p>
                  </a:txBody>
                  <a:tcPr/>
                </a:tc>
                <a:extLst>
                  <a:ext uri="{0D108BD9-81ED-4DB2-BD59-A6C34878D82A}">
                    <a16:rowId xmlns:a16="http://schemas.microsoft.com/office/drawing/2014/main" val="394005879"/>
                  </a:ext>
                </a:extLst>
              </a:tr>
              <a:tr h="370840">
                <a:tc>
                  <a:txBody>
                    <a:bodyPr/>
                    <a:lstStyle/>
                    <a:p>
                      <a:r>
                        <a:rPr lang="en-GB" sz="1800" b="1" i="0" kern="1200" dirty="0">
                          <a:solidFill>
                            <a:schemeClr val="tx1"/>
                          </a:solidFill>
                          <a:effectLst/>
                          <a:latin typeface="+mn-lt"/>
                          <a:ea typeface="+mn-ea"/>
                          <a:cs typeface="+mn-cs"/>
                        </a:rPr>
                        <a:t>Intersects</a:t>
                      </a:r>
                    </a:p>
                  </a:txBody>
                  <a:tcPr/>
                </a:tc>
                <a:tc>
                  <a:txBody>
                    <a:bodyPr/>
                    <a:lstStyle/>
                    <a:p>
                      <a:r>
                        <a:rPr lang="en-GB" sz="1800" kern="1200" dirty="0">
                          <a:effectLst/>
                        </a:rPr>
                        <a:t>Returns a table that maps between the key in dataset1 and the key in dataset2 for all objects that intersects. </a:t>
                      </a:r>
                      <a:endParaRPr lang="en-GB" dirty="0"/>
                    </a:p>
                  </a:txBody>
                  <a:tcPr/>
                </a:tc>
                <a:extLst>
                  <a:ext uri="{0D108BD9-81ED-4DB2-BD59-A6C34878D82A}">
                    <a16:rowId xmlns:a16="http://schemas.microsoft.com/office/drawing/2014/main" val="207633099"/>
                  </a:ext>
                </a:extLst>
              </a:tr>
              <a:tr h="370840">
                <a:tc>
                  <a:txBody>
                    <a:bodyPr/>
                    <a:lstStyle/>
                    <a:p>
                      <a:r>
                        <a:rPr lang="en-GB" sz="1800" b="1" i="0" kern="1200" dirty="0">
                          <a:solidFill>
                            <a:schemeClr val="tx1"/>
                          </a:solidFill>
                          <a:effectLst/>
                          <a:latin typeface="+mn-lt"/>
                          <a:ea typeface="+mn-ea"/>
                          <a:cs typeface="+mn-cs"/>
                        </a:rPr>
                        <a:t>Intersects Most</a:t>
                      </a:r>
                    </a:p>
                  </a:txBody>
                  <a:tcPr/>
                </a:tc>
                <a:tc>
                  <a:txBody>
                    <a:bodyPr/>
                    <a:lstStyle/>
                    <a:p>
                      <a:r>
                        <a:rPr lang="en-GB" sz="1800" kern="1200" dirty="0">
                          <a:effectLst/>
                        </a:rPr>
                        <a:t>Same as Intersects but only returns the relation to the area in Dataset2 each area in Dataset1 overlaps the most. This operation is useful when you want to build a hierarchy and relate smaller areas to larger areas but the smaller areas might overlap some borders of the larger ones.</a:t>
                      </a:r>
                      <a:endParaRPr lang="en-GB" dirty="0"/>
                    </a:p>
                  </a:txBody>
                  <a:tcPr/>
                </a:tc>
                <a:extLst>
                  <a:ext uri="{0D108BD9-81ED-4DB2-BD59-A6C34878D82A}">
                    <a16:rowId xmlns:a16="http://schemas.microsoft.com/office/drawing/2014/main" val="3669566865"/>
                  </a:ext>
                </a:extLst>
              </a:tr>
            </a:tbl>
          </a:graphicData>
        </a:graphic>
      </p:graphicFrame>
      <p:sp>
        <p:nvSpPr>
          <p:cNvPr id="5" name="Title 4"/>
          <p:cNvSpPr>
            <a:spLocks noGrp="1"/>
          </p:cNvSpPr>
          <p:nvPr>
            <p:ph type="title"/>
          </p:nvPr>
        </p:nvSpPr>
        <p:spPr/>
        <p:txBody>
          <a:bodyPr/>
          <a:lstStyle/>
          <a:p>
            <a:r>
              <a:rPr lang="en-GB" dirty="0"/>
              <a:t>Qlik GeoAnalytics Connector Operations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08" y="1876927"/>
            <a:ext cx="3368150" cy="3064042"/>
          </a:xfrm>
          <a:prstGeom prst="rect">
            <a:avLst/>
          </a:prstGeom>
        </p:spPr>
      </p:pic>
    </p:spTree>
    <p:extLst>
      <p:ext uri="{BB962C8B-B14F-4D97-AF65-F5344CB8AC3E}">
        <p14:creationId xmlns:p14="http://schemas.microsoft.com/office/powerpoint/2010/main" val="30623849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693698" y="4070304"/>
            <a:ext cx="1590232" cy="1168047"/>
          </a:xfrm>
          <a:prstGeom prst="rect">
            <a:avLst/>
          </a:prstGeom>
        </p:spPr>
      </p:pic>
      <p:sp>
        <p:nvSpPr>
          <p:cNvPr id="2" name="Title 1"/>
          <p:cNvSpPr>
            <a:spLocks noGrp="1"/>
          </p:cNvSpPr>
          <p:nvPr>
            <p:ph type="title"/>
          </p:nvPr>
        </p:nvSpPr>
        <p:spPr>
          <a:xfrm>
            <a:off x="597698" y="453777"/>
            <a:ext cx="12192000" cy="492443"/>
          </a:xfrm>
        </p:spPr>
        <p:txBody>
          <a:bodyPr/>
          <a:lstStyle/>
          <a:p>
            <a:r>
              <a:rPr lang="en-GB" dirty="0"/>
              <a:t>Load – </a:t>
            </a:r>
            <a:r>
              <a:rPr lang="en-GB" dirty="0" err="1"/>
              <a:t>Shp</a:t>
            </a:r>
            <a:r>
              <a:rPr lang="en-GB" dirty="0"/>
              <a:t> file - The Data</a:t>
            </a:r>
          </a:p>
        </p:txBody>
      </p:sp>
      <p:sp>
        <p:nvSpPr>
          <p:cNvPr id="4" name="Text Placeholder 1"/>
          <p:cNvSpPr txBox="1">
            <a:spLocks/>
          </p:cNvSpPr>
          <p:nvPr/>
        </p:nvSpPr>
        <p:spPr>
          <a:xfrm>
            <a:off x="8708066" y="1297172"/>
            <a:ext cx="3285464" cy="40403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Drag in the file to the layers panel to view and then check the code in the bottom of the screen to see what type of .. </a:t>
            </a:r>
          </a:p>
          <a:p>
            <a:r>
              <a:rPr lang="en-GB" sz="2400" dirty="0"/>
              <a:t>In this case, there are four separate zip files that make up this complete shape.  Each zip contains a </a:t>
            </a:r>
            <a:r>
              <a:rPr lang="en-GB" sz="2400" dirty="0" err="1"/>
              <a:t>shp</a:t>
            </a:r>
            <a:r>
              <a:rPr lang="en-GB" sz="2400" dirty="0"/>
              <a:t> file in it</a:t>
            </a:r>
          </a:p>
          <a:p>
            <a:endParaRPr lang="en-GB" sz="2400" dirty="0"/>
          </a:p>
          <a:p>
            <a:endParaRPr lang="en-GB" sz="2400" dirty="0"/>
          </a:p>
        </p:txBody>
      </p:sp>
      <p:pic>
        <p:nvPicPr>
          <p:cNvPr id="6" name="Picture 5"/>
          <p:cNvPicPr>
            <a:picLocks noChangeAspect="1"/>
          </p:cNvPicPr>
          <p:nvPr/>
        </p:nvPicPr>
        <p:blipFill>
          <a:blip r:embed="rId3"/>
          <a:stretch>
            <a:fillRect/>
          </a:stretch>
        </p:blipFill>
        <p:spPr>
          <a:xfrm>
            <a:off x="2843216" y="430275"/>
            <a:ext cx="1125489" cy="515984"/>
          </a:xfrm>
          <a:prstGeom prst="rect">
            <a:avLst/>
          </a:prstGeom>
        </p:spPr>
      </p:pic>
      <p:pic>
        <p:nvPicPr>
          <p:cNvPr id="7" name="Picture 6"/>
          <p:cNvPicPr>
            <a:picLocks noChangeAspect="1"/>
          </p:cNvPicPr>
          <p:nvPr/>
        </p:nvPicPr>
        <p:blipFill>
          <a:blip r:embed="rId4"/>
          <a:stretch>
            <a:fillRect/>
          </a:stretch>
        </p:blipFill>
        <p:spPr>
          <a:xfrm>
            <a:off x="3175905" y="1297172"/>
            <a:ext cx="4755983" cy="3548917"/>
          </a:xfrm>
          <a:prstGeom prst="rect">
            <a:avLst/>
          </a:prstGeom>
        </p:spPr>
      </p:pic>
      <p:sp>
        <p:nvSpPr>
          <p:cNvPr id="3" name="Rectangle 2"/>
          <p:cNvSpPr/>
          <p:nvPr/>
        </p:nvSpPr>
        <p:spPr>
          <a:xfrm>
            <a:off x="95693" y="1552353"/>
            <a:ext cx="2594349" cy="4893647"/>
          </a:xfrm>
          <a:prstGeom prst="rect">
            <a:avLst/>
          </a:prstGeom>
        </p:spPr>
        <p:txBody>
          <a:bodyPr wrap="square">
            <a:spAutoFit/>
          </a:bodyPr>
          <a:lstStyle/>
          <a:p>
            <a:pPr marL="342900" indent="-342900">
              <a:buFont typeface="Arial" panose="020B0604020202020204" pitchFamily="34" charset="0"/>
              <a:buChar char="•"/>
            </a:pPr>
            <a:r>
              <a:rPr lang="en-GB" sz="2400" dirty="0"/>
              <a:t>You may first wish to check the shape file using a third party viewing tool.</a:t>
            </a:r>
          </a:p>
          <a:p>
            <a:pPr marL="342900" indent="-342900">
              <a:buFont typeface="Arial" panose="020B0604020202020204" pitchFamily="34" charset="0"/>
              <a:buChar char="•"/>
            </a:pPr>
            <a:r>
              <a:rPr lang="en-GB" sz="2400" dirty="0"/>
              <a:t>As recommended, I’m using the QGIS tool which is freeware.</a:t>
            </a:r>
          </a:p>
          <a:p>
            <a:endParaRPr lang="en-GB" sz="2400" dirty="0"/>
          </a:p>
        </p:txBody>
      </p:sp>
      <p:pic>
        <p:nvPicPr>
          <p:cNvPr id="5" name="Picture 4"/>
          <p:cNvPicPr>
            <a:picLocks noChangeAspect="1"/>
          </p:cNvPicPr>
          <p:nvPr/>
        </p:nvPicPr>
        <p:blipFill>
          <a:blip r:embed="rId5"/>
          <a:stretch>
            <a:fillRect/>
          </a:stretch>
        </p:blipFill>
        <p:spPr>
          <a:xfrm>
            <a:off x="3328515" y="5617557"/>
            <a:ext cx="5534970" cy="1230999"/>
          </a:xfrm>
          <a:prstGeom prst="rect">
            <a:avLst/>
          </a:prstGeom>
        </p:spPr>
      </p:pic>
    </p:spTree>
    <p:extLst>
      <p:ext uri="{BB962C8B-B14F-4D97-AF65-F5344CB8AC3E}">
        <p14:creationId xmlns:p14="http://schemas.microsoft.com/office/powerpoint/2010/main" val="3971589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5869172" y="2310414"/>
            <a:ext cx="5613992" cy="190008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If it is a complicated shape file, you can do a Simplify first, or you can do a load and then Simplify the file, or just do a load .. In this case I am just doing a load.</a:t>
            </a:r>
          </a:p>
          <a:p>
            <a:endParaRPr lang="en-GB" sz="2400" dirty="0"/>
          </a:p>
        </p:txBody>
      </p:sp>
      <p:sp>
        <p:nvSpPr>
          <p:cNvPr id="4" name="Title 1"/>
          <p:cNvSpPr txBox="1">
            <a:spLocks/>
          </p:cNvSpPr>
          <p:nvPr/>
        </p:nvSpPr>
        <p:spPr>
          <a:xfrm>
            <a:off x="786810" y="282558"/>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The Connector</a:t>
            </a:r>
          </a:p>
        </p:txBody>
      </p:sp>
      <p:pic>
        <p:nvPicPr>
          <p:cNvPr id="5" name="Picture 4"/>
          <p:cNvPicPr>
            <a:picLocks noChangeAspect="1"/>
          </p:cNvPicPr>
          <p:nvPr/>
        </p:nvPicPr>
        <p:blipFill>
          <a:blip r:embed="rId2"/>
          <a:stretch>
            <a:fillRect/>
          </a:stretch>
        </p:blipFill>
        <p:spPr>
          <a:xfrm>
            <a:off x="2843216" y="430275"/>
            <a:ext cx="1125489" cy="515984"/>
          </a:xfrm>
          <a:prstGeom prst="rect">
            <a:avLst/>
          </a:prstGeom>
        </p:spPr>
      </p:pic>
      <p:pic>
        <p:nvPicPr>
          <p:cNvPr id="2" name="Picture 1"/>
          <p:cNvPicPr>
            <a:picLocks noChangeAspect="1"/>
          </p:cNvPicPr>
          <p:nvPr/>
        </p:nvPicPr>
        <p:blipFill>
          <a:blip r:embed="rId3"/>
          <a:stretch>
            <a:fillRect/>
          </a:stretch>
        </p:blipFill>
        <p:spPr>
          <a:xfrm>
            <a:off x="1029877" y="1674314"/>
            <a:ext cx="4839295" cy="4875956"/>
          </a:xfrm>
          <a:prstGeom prst="rect">
            <a:avLst/>
          </a:prstGeom>
        </p:spPr>
      </p:pic>
    </p:spTree>
    <p:extLst>
      <p:ext uri="{BB962C8B-B14F-4D97-AF65-F5344CB8AC3E}">
        <p14:creationId xmlns:p14="http://schemas.microsoft.com/office/powerpoint/2010/main" val="30908785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8048847" y="1625897"/>
            <a:ext cx="3413052" cy="177652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Select the data that you want to bring in .. </a:t>
            </a:r>
          </a:p>
          <a:p>
            <a:endParaRPr lang="en-GB" sz="2400" dirty="0"/>
          </a:p>
        </p:txBody>
      </p:sp>
      <p:pic>
        <p:nvPicPr>
          <p:cNvPr id="5" name="Picture 4"/>
          <p:cNvPicPr>
            <a:picLocks noChangeAspect="1"/>
          </p:cNvPicPr>
          <p:nvPr/>
        </p:nvPicPr>
        <p:blipFill>
          <a:blip r:embed="rId2"/>
          <a:stretch>
            <a:fillRect/>
          </a:stretch>
        </p:blipFill>
        <p:spPr>
          <a:xfrm>
            <a:off x="2843216" y="430275"/>
            <a:ext cx="1125489" cy="515984"/>
          </a:xfrm>
          <a:prstGeom prst="rect">
            <a:avLst/>
          </a:prstGeom>
        </p:spPr>
      </p:pic>
      <p:pic>
        <p:nvPicPr>
          <p:cNvPr id="2" name="Picture 1"/>
          <p:cNvPicPr>
            <a:picLocks noChangeAspect="1"/>
          </p:cNvPicPr>
          <p:nvPr/>
        </p:nvPicPr>
        <p:blipFill>
          <a:blip r:embed="rId3"/>
          <a:stretch>
            <a:fillRect/>
          </a:stretch>
        </p:blipFill>
        <p:spPr>
          <a:xfrm>
            <a:off x="361507" y="1625897"/>
            <a:ext cx="7336465" cy="3501873"/>
          </a:xfrm>
          <a:prstGeom prst="rect">
            <a:avLst/>
          </a:prstGeom>
        </p:spPr>
      </p:pic>
      <p:sp>
        <p:nvSpPr>
          <p:cNvPr id="7" name="Title 1"/>
          <p:cNvSpPr txBox="1">
            <a:spLocks/>
          </p:cNvSpPr>
          <p:nvPr/>
        </p:nvSpPr>
        <p:spPr>
          <a:xfrm>
            <a:off x="786810" y="282558"/>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The Connector</a:t>
            </a:r>
          </a:p>
        </p:txBody>
      </p:sp>
    </p:spTree>
    <p:extLst>
      <p:ext uri="{BB962C8B-B14F-4D97-AF65-F5344CB8AC3E}">
        <p14:creationId xmlns:p14="http://schemas.microsoft.com/office/powerpoint/2010/main" val="2239301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5847907" y="1502339"/>
            <a:ext cx="5613992" cy="190008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Four new tables have been created</a:t>
            </a:r>
          </a:p>
          <a:p>
            <a:r>
              <a:rPr lang="en-GB" sz="2400" dirty="0"/>
              <a:t>Each with the Geometry for the relevant shape file.</a:t>
            </a:r>
          </a:p>
          <a:p>
            <a:endParaRPr lang="en-GB" sz="2400" dirty="0"/>
          </a:p>
        </p:txBody>
      </p:sp>
      <p:pic>
        <p:nvPicPr>
          <p:cNvPr id="5" name="Picture 4"/>
          <p:cNvPicPr>
            <a:picLocks noChangeAspect="1"/>
          </p:cNvPicPr>
          <p:nvPr/>
        </p:nvPicPr>
        <p:blipFill>
          <a:blip r:embed="rId2"/>
          <a:stretch>
            <a:fillRect/>
          </a:stretch>
        </p:blipFill>
        <p:spPr>
          <a:xfrm>
            <a:off x="2843216" y="430275"/>
            <a:ext cx="1125489" cy="515984"/>
          </a:xfrm>
          <a:prstGeom prst="rect">
            <a:avLst/>
          </a:prstGeom>
        </p:spPr>
      </p:pic>
      <p:pic>
        <p:nvPicPr>
          <p:cNvPr id="2" name="Picture 1"/>
          <p:cNvPicPr>
            <a:picLocks noChangeAspect="1"/>
          </p:cNvPicPr>
          <p:nvPr/>
        </p:nvPicPr>
        <p:blipFill>
          <a:blip r:embed="rId3"/>
          <a:stretch>
            <a:fillRect/>
          </a:stretch>
        </p:blipFill>
        <p:spPr>
          <a:xfrm>
            <a:off x="658890" y="1720961"/>
            <a:ext cx="4368652" cy="2603832"/>
          </a:xfrm>
          <a:prstGeom prst="rect">
            <a:avLst/>
          </a:prstGeom>
        </p:spPr>
      </p:pic>
      <p:pic>
        <p:nvPicPr>
          <p:cNvPr id="7" name="Picture 6"/>
          <p:cNvPicPr>
            <a:picLocks noChangeAspect="1"/>
          </p:cNvPicPr>
          <p:nvPr/>
        </p:nvPicPr>
        <p:blipFill>
          <a:blip r:embed="rId4"/>
          <a:stretch>
            <a:fillRect/>
          </a:stretch>
        </p:blipFill>
        <p:spPr>
          <a:xfrm>
            <a:off x="1010094" y="4922586"/>
            <a:ext cx="8885274" cy="1406529"/>
          </a:xfrm>
          <a:prstGeom prst="rect">
            <a:avLst/>
          </a:prstGeom>
        </p:spPr>
      </p:pic>
      <p:sp>
        <p:nvSpPr>
          <p:cNvPr id="8" name="Title 1"/>
          <p:cNvSpPr txBox="1">
            <a:spLocks/>
          </p:cNvSpPr>
          <p:nvPr/>
        </p:nvSpPr>
        <p:spPr>
          <a:xfrm>
            <a:off x="786810" y="282558"/>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The Connector</a:t>
            </a:r>
          </a:p>
        </p:txBody>
      </p:sp>
    </p:spTree>
    <p:extLst>
      <p:ext uri="{BB962C8B-B14F-4D97-AF65-F5344CB8AC3E}">
        <p14:creationId xmlns:p14="http://schemas.microsoft.com/office/powerpoint/2010/main" val="2328660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5847907" y="1502339"/>
            <a:ext cx="5613992" cy="190008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As the shape files I have brought in are all Polygons except for one, I will use the Area Object. Referencing the new Polygon field that was created.  </a:t>
            </a:r>
          </a:p>
          <a:p>
            <a:r>
              <a:rPr lang="en-GB" sz="2400" dirty="0"/>
              <a:t>I will do the same thing for the other 2 Polygons and create a Bubble Layer for the </a:t>
            </a:r>
            <a:r>
              <a:rPr lang="en-GB" sz="2400" dirty="0" err="1"/>
              <a:t>shp</a:t>
            </a:r>
            <a:r>
              <a:rPr lang="en-GB" sz="2400" dirty="0"/>
              <a:t> file that contained the </a:t>
            </a:r>
            <a:r>
              <a:rPr lang="en-GB" sz="2400" dirty="0" err="1"/>
              <a:t>center</a:t>
            </a:r>
            <a:r>
              <a:rPr lang="en-GB" sz="2400" dirty="0"/>
              <a:t> point.</a:t>
            </a:r>
          </a:p>
          <a:p>
            <a:endParaRPr lang="en-GB" sz="2400" dirty="0"/>
          </a:p>
          <a:p>
            <a:endParaRPr lang="en-GB" sz="2400" dirty="0"/>
          </a:p>
        </p:txBody>
      </p:sp>
      <p:pic>
        <p:nvPicPr>
          <p:cNvPr id="4" name="Picture 3"/>
          <p:cNvPicPr>
            <a:picLocks noChangeAspect="1"/>
          </p:cNvPicPr>
          <p:nvPr/>
        </p:nvPicPr>
        <p:blipFill>
          <a:blip r:embed="rId2"/>
          <a:stretch>
            <a:fillRect/>
          </a:stretch>
        </p:blipFill>
        <p:spPr>
          <a:xfrm>
            <a:off x="549648" y="1502339"/>
            <a:ext cx="2856312" cy="4628928"/>
          </a:xfrm>
          <a:prstGeom prst="rect">
            <a:avLst/>
          </a:prstGeom>
        </p:spPr>
      </p:pic>
      <p:pic>
        <p:nvPicPr>
          <p:cNvPr id="6" name="Picture 5"/>
          <p:cNvPicPr>
            <a:picLocks noChangeAspect="1"/>
          </p:cNvPicPr>
          <p:nvPr/>
        </p:nvPicPr>
        <p:blipFill>
          <a:blip r:embed="rId3"/>
          <a:stretch>
            <a:fillRect/>
          </a:stretch>
        </p:blipFill>
        <p:spPr>
          <a:xfrm>
            <a:off x="2843217" y="5032313"/>
            <a:ext cx="5460812" cy="1655034"/>
          </a:xfrm>
          <a:prstGeom prst="rect">
            <a:avLst/>
          </a:prstGeom>
        </p:spPr>
      </p:pic>
      <p:pic>
        <p:nvPicPr>
          <p:cNvPr id="9" name="Picture 8"/>
          <p:cNvPicPr>
            <a:picLocks noChangeAspect="1"/>
          </p:cNvPicPr>
          <p:nvPr/>
        </p:nvPicPr>
        <p:blipFill>
          <a:blip r:embed="rId4"/>
          <a:stretch>
            <a:fillRect/>
          </a:stretch>
        </p:blipFill>
        <p:spPr>
          <a:xfrm>
            <a:off x="1801226" y="430275"/>
            <a:ext cx="1125489" cy="515984"/>
          </a:xfrm>
          <a:prstGeom prst="rect">
            <a:avLst/>
          </a:prstGeom>
        </p:spPr>
      </p:pic>
      <p:sp>
        <p:nvSpPr>
          <p:cNvPr id="10" name="Title 1"/>
          <p:cNvSpPr txBox="1">
            <a:spLocks/>
          </p:cNvSpPr>
          <p:nvPr/>
        </p:nvSpPr>
        <p:spPr>
          <a:xfrm>
            <a:off x="712383" y="249813"/>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Plotting it on the Map</a:t>
            </a:r>
          </a:p>
        </p:txBody>
      </p:sp>
    </p:spTree>
    <p:extLst>
      <p:ext uri="{BB962C8B-B14F-4D97-AF65-F5344CB8AC3E}">
        <p14:creationId xmlns:p14="http://schemas.microsoft.com/office/powerpoint/2010/main" val="3216320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1829" y="1672460"/>
            <a:ext cx="8223295" cy="3726113"/>
          </a:xfrm>
          <a:prstGeom prst="rect">
            <a:avLst/>
          </a:prstGeom>
        </p:spPr>
      </p:pic>
      <p:pic>
        <p:nvPicPr>
          <p:cNvPr id="9" name="Picture 8"/>
          <p:cNvPicPr>
            <a:picLocks noChangeAspect="1"/>
          </p:cNvPicPr>
          <p:nvPr/>
        </p:nvPicPr>
        <p:blipFill>
          <a:blip r:embed="rId3"/>
          <a:stretch>
            <a:fillRect/>
          </a:stretch>
        </p:blipFill>
        <p:spPr>
          <a:xfrm>
            <a:off x="1801226" y="430275"/>
            <a:ext cx="1125489" cy="515984"/>
          </a:xfrm>
          <a:prstGeom prst="rect">
            <a:avLst/>
          </a:prstGeom>
        </p:spPr>
      </p:pic>
      <p:sp>
        <p:nvSpPr>
          <p:cNvPr id="10" name="Title 1"/>
          <p:cNvSpPr txBox="1">
            <a:spLocks/>
          </p:cNvSpPr>
          <p:nvPr/>
        </p:nvSpPr>
        <p:spPr>
          <a:xfrm>
            <a:off x="712383" y="249813"/>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Plotting it on the Map</a:t>
            </a:r>
          </a:p>
        </p:txBody>
      </p:sp>
    </p:spTree>
    <p:extLst>
      <p:ext uri="{BB962C8B-B14F-4D97-AF65-F5344CB8AC3E}">
        <p14:creationId xmlns:p14="http://schemas.microsoft.com/office/powerpoint/2010/main" val="270637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01226" y="430275"/>
            <a:ext cx="1125489" cy="515984"/>
          </a:xfrm>
          <a:prstGeom prst="rect">
            <a:avLst/>
          </a:prstGeom>
        </p:spPr>
      </p:pic>
      <p:sp>
        <p:nvSpPr>
          <p:cNvPr id="8" name="Title 1"/>
          <p:cNvSpPr txBox="1">
            <a:spLocks/>
          </p:cNvSpPr>
          <p:nvPr/>
        </p:nvSpPr>
        <p:spPr>
          <a:xfrm>
            <a:off x="712383" y="249813"/>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Plotting it on the Map</a:t>
            </a:r>
          </a:p>
        </p:txBody>
      </p:sp>
      <p:pic>
        <p:nvPicPr>
          <p:cNvPr id="3" name="Picture 2"/>
          <p:cNvPicPr>
            <a:picLocks noChangeAspect="1"/>
          </p:cNvPicPr>
          <p:nvPr/>
        </p:nvPicPr>
        <p:blipFill>
          <a:blip r:embed="rId3"/>
          <a:stretch>
            <a:fillRect/>
          </a:stretch>
        </p:blipFill>
        <p:spPr>
          <a:xfrm>
            <a:off x="308343" y="1682001"/>
            <a:ext cx="6631960" cy="4165906"/>
          </a:xfrm>
          <a:prstGeom prst="rect">
            <a:avLst/>
          </a:prstGeom>
        </p:spPr>
      </p:pic>
      <p:pic>
        <p:nvPicPr>
          <p:cNvPr id="4" name="Picture 3"/>
          <p:cNvPicPr>
            <a:picLocks noChangeAspect="1"/>
          </p:cNvPicPr>
          <p:nvPr/>
        </p:nvPicPr>
        <p:blipFill>
          <a:blip r:embed="rId4"/>
          <a:stretch>
            <a:fillRect/>
          </a:stretch>
        </p:blipFill>
        <p:spPr>
          <a:xfrm>
            <a:off x="6091023" y="1318436"/>
            <a:ext cx="2321987" cy="4629815"/>
          </a:xfrm>
          <a:prstGeom prst="rect">
            <a:avLst/>
          </a:prstGeom>
        </p:spPr>
      </p:pic>
      <p:sp>
        <p:nvSpPr>
          <p:cNvPr id="7" name="Text Placeholder 1"/>
          <p:cNvSpPr txBox="1">
            <a:spLocks/>
          </p:cNvSpPr>
          <p:nvPr/>
        </p:nvSpPr>
        <p:spPr>
          <a:xfrm>
            <a:off x="8910083" y="1318437"/>
            <a:ext cx="2551815" cy="208398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Of course, if I am using </a:t>
            </a:r>
            <a:r>
              <a:rPr lang="en-GB" sz="2400" dirty="0" err="1"/>
              <a:t>ArcGis</a:t>
            </a:r>
            <a:r>
              <a:rPr lang="en-GB" sz="2400" dirty="0"/>
              <a:t> online, I can use the </a:t>
            </a:r>
            <a:r>
              <a:rPr lang="en-GB" sz="2400" dirty="0" err="1"/>
              <a:t>GeoData</a:t>
            </a:r>
            <a:r>
              <a:rPr lang="en-GB" sz="2400" dirty="0"/>
              <a:t> Layer and a link to the WMS web service directly without having to load the shape file directly.</a:t>
            </a:r>
          </a:p>
          <a:p>
            <a:endParaRPr lang="en-GB" sz="2400" dirty="0"/>
          </a:p>
        </p:txBody>
      </p:sp>
    </p:spTree>
    <p:extLst>
      <p:ext uri="{BB962C8B-B14F-4D97-AF65-F5344CB8AC3E}">
        <p14:creationId xmlns:p14="http://schemas.microsoft.com/office/powerpoint/2010/main" val="18240738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2771978"/>
            <a:ext cx="5780073" cy="677108"/>
          </a:xfrm>
        </p:spPr>
        <p:txBody>
          <a:bodyPr/>
          <a:lstStyle/>
          <a:p>
            <a:r>
              <a:rPr lang="en-US" sz="4400" dirty="0"/>
              <a:t>Qlik GeoAnalytics</a:t>
            </a:r>
          </a:p>
        </p:txBody>
      </p:sp>
      <p:sp>
        <p:nvSpPr>
          <p:cNvPr id="3" name="Subtitle 2"/>
          <p:cNvSpPr txBox="1">
            <a:spLocks/>
          </p:cNvSpPr>
          <p:nvPr/>
        </p:nvSpPr>
        <p:spPr>
          <a:xfrm>
            <a:off x="6411928" y="3689717"/>
            <a:ext cx="5298809" cy="1199147"/>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800" dirty="0"/>
              <a:t>Setting up the Operations</a:t>
            </a:r>
          </a:p>
          <a:p>
            <a:pPr marL="0" indent="0">
              <a:buNone/>
            </a:pPr>
            <a:r>
              <a:rPr lang="en-GB" sz="2800" i="1" dirty="0"/>
              <a:t>Within</a:t>
            </a:r>
          </a:p>
        </p:txBody>
      </p:sp>
    </p:spTree>
    <p:extLst>
      <p:ext uri="{BB962C8B-B14F-4D97-AF65-F5344CB8AC3E}">
        <p14:creationId xmlns:p14="http://schemas.microsoft.com/office/powerpoint/2010/main" val="777953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Within – Use Case</a:t>
            </a:r>
          </a:p>
        </p:txBody>
      </p:sp>
      <p:sp>
        <p:nvSpPr>
          <p:cNvPr id="10" name="Text Placeholder 1"/>
          <p:cNvSpPr txBox="1">
            <a:spLocks/>
          </p:cNvSpPr>
          <p:nvPr/>
        </p:nvSpPr>
        <p:spPr>
          <a:xfrm>
            <a:off x="6096000" y="1473111"/>
            <a:ext cx="4986670"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Use a geographical element to associate to a previously </a:t>
            </a:r>
            <a:r>
              <a:rPr lang="en-GB" sz="2400" dirty="0" err="1"/>
              <a:t>unassociated</a:t>
            </a:r>
            <a:r>
              <a:rPr lang="en-GB" sz="2400" dirty="0"/>
              <a:t> geographical element.</a:t>
            </a:r>
          </a:p>
          <a:p>
            <a:r>
              <a:rPr lang="en-GB" sz="2400" dirty="0"/>
              <a:t>Which school catchment area does an address fall within?</a:t>
            </a:r>
          </a:p>
          <a:p>
            <a:r>
              <a:rPr lang="en-GB" sz="2400" dirty="0"/>
              <a:t>Which Crimes fall within my own shape file representations?</a:t>
            </a:r>
          </a:p>
          <a:p>
            <a:r>
              <a:rPr lang="en-GB" sz="2400" dirty="0"/>
              <a:t>Which customers live on a Flood Plain?</a:t>
            </a:r>
          </a:p>
          <a:p>
            <a:endParaRPr lang="en-GB" sz="2400" dirty="0"/>
          </a:p>
        </p:txBody>
      </p:sp>
      <p:pic>
        <p:nvPicPr>
          <p:cNvPr id="2" name="Picture 1"/>
          <p:cNvPicPr>
            <a:picLocks noChangeAspect="1"/>
          </p:cNvPicPr>
          <p:nvPr/>
        </p:nvPicPr>
        <p:blipFill>
          <a:blip r:embed="rId3"/>
          <a:stretch>
            <a:fillRect/>
          </a:stretch>
        </p:blipFill>
        <p:spPr>
          <a:xfrm>
            <a:off x="321013" y="1712802"/>
            <a:ext cx="5616102" cy="2492127"/>
          </a:xfrm>
          <a:prstGeom prst="rect">
            <a:avLst/>
          </a:prstGeom>
        </p:spPr>
      </p:pic>
      <p:pic>
        <p:nvPicPr>
          <p:cNvPr id="6" name="Picture 5"/>
          <p:cNvPicPr>
            <a:picLocks noChangeAspect="1"/>
          </p:cNvPicPr>
          <p:nvPr/>
        </p:nvPicPr>
        <p:blipFill>
          <a:blip r:embed="rId4"/>
          <a:stretch>
            <a:fillRect/>
          </a:stretch>
        </p:blipFill>
        <p:spPr>
          <a:xfrm>
            <a:off x="1526147" y="52889"/>
            <a:ext cx="1270756" cy="1270756"/>
          </a:xfrm>
          <a:prstGeom prst="rect">
            <a:avLst/>
          </a:prstGeom>
        </p:spPr>
      </p:pic>
    </p:spTree>
    <p:extLst>
      <p:ext uri="{BB962C8B-B14F-4D97-AF65-F5344CB8AC3E}">
        <p14:creationId xmlns:p14="http://schemas.microsoft.com/office/powerpoint/2010/main" val="2624971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Within – The Data</a:t>
            </a:r>
          </a:p>
        </p:txBody>
      </p:sp>
      <p:sp>
        <p:nvSpPr>
          <p:cNvPr id="10" name="Text Placeholder 1"/>
          <p:cNvSpPr txBox="1">
            <a:spLocks/>
          </p:cNvSpPr>
          <p:nvPr/>
        </p:nvSpPr>
        <p:spPr>
          <a:xfrm>
            <a:off x="6096000" y="1473111"/>
            <a:ext cx="4986670"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have a </a:t>
            </a:r>
            <a:r>
              <a:rPr lang="en-GB" sz="2400" dirty="0" err="1"/>
              <a:t>shp</a:t>
            </a:r>
            <a:r>
              <a:rPr lang="en-GB" sz="2400" dirty="0"/>
              <a:t> file that I have loaded into the system, but I now want to use this to enable me to associate, Crime data (</a:t>
            </a:r>
            <a:r>
              <a:rPr lang="en-GB" sz="2400" dirty="0" err="1"/>
              <a:t>lat</a:t>
            </a:r>
            <a:r>
              <a:rPr lang="en-GB" sz="2400" dirty="0"/>
              <a:t> / long) to this new shape for selection purposes at the moment, there is no association, therefore I will create it using ‘Within’ which will check the </a:t>
            </a:r>
            <a:r>
              <a:rPr lang="en-GB" sz="2400" dirty="0" err="1"/>
              <a:t>lat</a:t>
            </a:r>
            <a:r>
              <a:rPr lang="en-GB" sz="2400" dirty="0"/>
              <a:t> / long’s to see if they reside within any of my polygons.</a:t>
            </a:r>
          </a:p>
          <a:p>
            <a:endParaRPr lang="en-GB" sz="2400" dirty="0"/>
          </a:p>
        </p:txBody>
      </p:sp>
      <p:pic>
        <p:nvPicPr>
          <p:cNvPr id="3" name="Picture 2"/>
          <p:cNvPicPr>
            <a:picLocks noChangeAspect="1"/>
          </p:cNvPicPr>
          <p:nvPr/>
        </p:nvPicPr>
        <p:blipFill>
          <a:blip r:embed="rId3"/>
          <a:stretch>
            <a:fillRect/>
          </a:stretch>
        </p:blipFill>
        <p:spPr>
          <a:xfrm>
            <a:off x="414670" y="1373106"/>
            <a:ext cx="5474852" cy="4803408"/>
          </a:xfrm>
          <a:prstGeom prst="rect">
            <a:avLst/>
          </a:prstGeom>
        </p:spPr>
      </p:pic>
      <p:pic>
        <p:nvPicPr>
          <p:cNvPr id="6" name="Picture 5"/>
          <p:cNvPicPr>
            <a:picLocks noChangeAspect="1"/>
          </p:cNvPicPr>
          <p:nvPr/>
        </p:nvPicPr>
        <p:blipFill>
          <a:blip r:embed="rId4"/>
          <a:stretch>
            <a:fillRect/>
          </a:stretch>
        </p:blipFill>
        <p:spPr>
          <a:xfrm>
            <a:off x="4564912" y="4911170"/>
            <a:ext cx="6096000" cy="1803966"/>
          </a:xfrm>
          <a:prstGeom prst="rect">
            <a:avLst/>
          </a:prstGeom>
        </p:spPr>
      </p:pic>
      <p:pic>
        <p:nvPicPr>
          <p:cNvPr id="7" name="Picture 6"/>
          <p:cNvPicPr>
            <a:picLocks noChangeAspect="1"/>
          </p:cNvPicPr>
          <p:nvPr/>
        </p:nvPicPr>
        <p:blipFill>
          <a:blip r:embed="rId5"/>
          <a:stretch>
            <a:fillRect/>
          </a:stretch>
        </p:blipFill>
        <p:spPr>
          <a:xfrm>
            <a:off x="1526147" y="52889"/>
            <a:ext cx="1270756" cy="1270756"/>
          </a:xfrm>
          <a:prstGeom prst="rect">
            <a:avLst/>
          </a:prstGeom>
        </p:spPr>
      </p:pic>
    </p:spTree>
    <p:extLst>
      <p:ext uri="{BB962C8B-B14F-4D97-AF65-F5344CB8AC3E}">
        <p14:creationId xmlns:p14="http://schemas.microsoft.com/office/powerpoint/2010/main" val="3708950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379495" y="1090862"/>
          <a:ext cx="7555831" cy="5024638"/>
        </p:xfrm>
        <a:graphic>
          <a:graphicData uri="http://schemas.openxmlformats.org/drawingml/2006/table">
            <a:tbl>
              <a:tblPr firstRow="1" bandRow="1">
                <a:tableStyleId>{2D5ABB26-0587-4C30-8999-92F81FD0307C}</a:tableStyleId>
              </a:tblPr>
              <a:tblGrid>
                <a:gridCol w="2348093">
                  <a:extLst>
                    <a:ext uri="{9D8B030D-6E8A-4147-A177-3AD203B41FA5}">
                      <a16:colId xmlns:a16="http://schemas.microsoft.com/office/drawing/2014/main" val="12882353"/>
                    </a:ext>
                  </a:extLst>
                </a:gridCol>
                <a:gridCol w="5207738">
                  <a:extLst>
                    <a:ext uri="{9D8B030D-6E8A-4147-A177-3AD203B41FA5}">
                      <a16:colId xmlns:a16="http://schemas.microsoft.com/office/drawing/2014/main" val="3093075147"/>
                    </a:ext>
                  </a:extLst>
                </a:gridCol>
              </a:tblGrid>
              <a:tr h="365402">
                <a:tc>
                  <a:txBody>
                    <a:bodyPr/>
                    <a:lstStyle/>
                    <a:p>
                      <a:r>
                        <a:rPr lang="en-GB" dirty="0"/>
                        <a:t>Operation</a:t>
                      </a:r>
                    </a:p>
                  </a:txBody>
                  <a:tcPr>
                    <a:solidFill>
                      <a:schemeClr val="bg1">
                        <a:lumMod val="85000"/>
                      </a:schemeClr>
                    </a:solidFill>
                  </a:tcPr>
                </a:tc>
                <a:tc>
                  <a:txBody>
                    <a:bodyPr/>
                    <a:lstStyle/>
                    <a:p>
                      <a:r>
                        <a:rPr lang="en-GB" dirty="0"/>
                        <a:t>Summary</a:t>
                      </a:r>
                    </a:p>
                  </a:txBody>
                  <a:tcPr>
                    <a:solidFill>
                      <a:schemeClr val="bg1">
                        <a:lumMod val="85000"/>
                      </a:schemeClr>
                    </a:solidFill>
                  </a:tcPr>
                </a:tc>
                <a:extLst>
                  <a:ext uri="{0D108BD9-81ED-4DB2-BD59-A6C34878D82A}">
                    <a16:rowId xmlns:a16="http://schemas.microsoft.com/office/drawing/2014/main" val="2663904209"/>
                  </a:ext>
                </a:extLst>
              </a:tr>
              <a:tr h="1461609">
                <a:tc>
                  <a:txBody>
                    <a:bodyPr/>
                    <a:lstStyle/>
                    <a:p>
                      <a:r>
                        <a:rPr lang="en-GB" sz="1800" b="1" i="0" kern="1200" dirty="0">
                          <a:solidFill>
                            <a:schemeClr val="tx1"/>
                          </a:solidFill>
                          <a:effectLst/>
                          <a:latin typeface="+mn-lt"/>
                          <a:ea typeface="+mn-ea"/>
                          <a:cs typeface="+mn-cs"/>
                        </a:rPr>
                        <a:t>IP Lookup</a:t>
                      </a:r>
                    </a:p>
                  </a:txBody>
                  <a:tcPr/>
                </a:tc>
                <a:tc>
                  <a:txBody>
                    <a:bodyPr/>
                    <a:lstStyle/>
                    <a:p>
                      <a:r>
                        <a:rPr lang="en-GB" sz="1800" kern="1200" dirty="0">
                          <a:effectLst/>
                        </a:rPr>
                        <a:t>Returns location information and point geometries for IP-addresses in a table. This is useful when you are </a:t>
                      </a:r>
                      <a:r>
                        <a:rPr lang="en-GB" sz="1800" kern="1200" dirty="0" err="1">
                          <a:effectLst/>
                        </a:rPr>
                        <a:t>analyzing</a:t>
                      </a:r>
                      <a:r>
                        <a:rPr lang="en-GB" sz="1800" kern="1200" dirty="0">
                          <a:effectLst/>
                        </a:rPr>
                        <a:t> access data to web services. </a:t>
                      </a:r>
                      <a:endParaRPr lang="en-GB" dirty="0"/>
                    </a:p>
                  </a:txBody>
                  <a:tcPr/>
                </a:tc>
                <a:extLst>
                  <a:ext uri="{0D108BD9-81ED-4DB2-BD59-A6C34878D82A}">
                    <a16:rowId xmlns:a16="http://schemas.microsoft.com/office/drawing/2014/main" val="1707699466"/>
                  </a:ext>
                </a:extLst>
              </a:tr>
              <a:tr h="1187557">
                <a:tc>
                  <a:txBody>
                    <a:bodyPr/>
                    <a:lstStyle/>
                    <a:p>
                      <a:r>
                        <a:rPr lang="en-GB" sz="1800" b="1" i="0" kern="1200" dirty="0">
                          <a:solidFill>
                            <a:schemeClr val="tx1"/>
                          </a:solidFill>
                          <a:effectLst/>
                          <a:latin typeface="+mn-lt"/>
                          <a:ea typeface="+mn-ea"/>
                          <a:cs typeface="+mn-cs"/>
                        </a:rPr>
                        <a:t>Load</a:t>
                      </a:r>
                    </a:p>
                  </a:txBody>
                  <a:tcPr/>
                </a:tc>
                <a:tc>
                  <a:txBody>
                    <a:bodyPr/>
                    <a:lstStyle/>
                    <a:p>
                      <a:r>
                        <a:rPr lang="en-GB" sz="1800" kern="1200" dirty="0">
                          <a:effectLst/>
                        </a:rPr>
                        <a:t>Just loads the dataset, no operation applied. This makes it possible to load all the formats that GeoAnalytics supports.</a:t>
                      </a:r>
                      <a:endParaRPr lang="en-GB" dirty="0"/>
                    </a:p>
                  </a:txBody>
                  <a:tcPr/>
                </a:tc>
                <a:extLst>
                  <a:ext uri="{0D108BD9-81ED-4DB2-BD59-A6C34878D82A}">
                    <a16:rowId xmlns:a16="http://schemas.microsoft.com/office/drawing/2014/main" val="1372780628"/>
                  </a:ext>
                </a:extLst>
              </a:tr>
              <a:tr h="2009712">
                <a:tc>
                  <a:txBody>
                    <a:bodyPr/>
                    <a:lstStyle/>
                    <a:p>
                      <a:r>
                        <a:rPr lang="en-GB" sz="1800" b="1" i="0" kern="1200" dirty="0">
                          <a:solidFill>
                            <a:schemeClr val="tx1"/>
                          </a:solidFill>
                          <a:effectLst/>
                          <a:latin typeface="+mn-lt"/>
                          <a:ea typeface="+mn-ea"/>
                          <a:cs typeface="+mn-cs"/>
                        </a:rPr>
                        <a:t>Named Area Lookup</a:t>
                      </a:r>
                    </a:p>
                  </a:txBody>
                  <a:tcPr/>
                </a:tc>
                <a:tc>
                  <a:txBody>
                    <a:bodyPr/>
                    <a:lstStyle/>
                    <a:p>
                      <a:r>
                        <a:rPr lang="en-GB" sz="1800" kern="1200" dirty="0">
                          <a:effectLst/>
                        </a:rPr>
                        <a:t>Returns area geometries for each name in a table by looking them up in the location service. In the location service names for things like countries, administrative areas, airports, postal codes </a:t>
                      </a:r>
                      <a:r>
                        <a:rPr lang="en-GB" sz="1800" kern="1200" dirty="0" err="1">
                          <a:effectLst/>
                        </a:rPr>
                        <a:t>etc</a:t>
                      </a:r>
                      <a:r>
                        <a:rPr lang="en-GB" sz="1800" kern="1200" dirty="0">
                          <a:effectLst/>
                        </a:rPr>
                        <a:t> are available.</a:t>
                      </a:r>
                      <a:endParaRPr lang="en-GB" dirty="0"/>
                    </a:p>
                  </a:txBody>
                  <a:tcPr/>
                </a:tc>
                <a:extLst>
                  <a:ext uri="{0D108BD9-81ED-4DB2-BD59-A6C34878D82A}">
                    <a16:rowId xmlns:a16="http://schemas.microsoft.com/office/drawing/2014/main" val="1991088674"/>
                  </a:ext>
                </a:extLst>
              </a:tr>
            </a:tbl>
          </a:graphicData>
        </a:graphic>
      </p:graphicFrame>
      <p:sp>
        <p:nvSpPr>
          <p:cNvPr id="5" name="Title 4"/>
          <p:cNvSpPr>
            <a:spLocks noGrp="1"/>
          </p:cNvSpPr>
          <p:nvPr>
            <p:ph type="title"/>
          </p:nvPr>
        </p:nvSpPr>
        <p:spPr/>
        <p:txBody>
          <a:bodyPr/>
          <a:lstStyle/>
          <a:p>
            <a:r>
              <a:rPr lang="en-GB" dirty="0"/>
              <a:t>Qlik GeoAnalytics Connector Operations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08" y="1876927"/>
            <a:ext cx="3368150" cy="3064042"/>
          </a:xfrm>
          <a:prstGeom prst="rect">
            <a:avLst/>
          </a:prstGeom>
        </p:spPr>
      </p:pic>
    </p:spTree>
    <p:extLst>
      <p:ext uri="{BB962C8B-B14F-4D97-AF65-F5344CB8AC3E}">
        <p14:creationId xmlns:p14="http://schemas.microsoft.com/office/powerpoint/2010/main" val="2255103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Within – The Connector</a:t>
            </a:r>
          </a:p>
        </p:txBody>
      </p:sp>
      <p:sp>
        <p:nvSpPr>
          <p:cNvPr id="10" name="Text Placeholder 1"/>
          <p:cNvSpPr txBox="1">
            <a:spLocks/>
          </p:cNvSpPr>
          <p:nvPr/>
        </p:nvSpPr>
        <p:spPr>
          <a:xfrm>
            <a:off x="4774019" y="1324611"/>
            <a:ext cx="6638260"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As again I am using Latitude and Longitude co-ordinates, for the Dataset I’m testing on, I reference my </a:t>
            </a:r>
            <a:r>
              <a:rPr lang="en-GB" sz="2400" dirty="0" err="1"/>
              <a:t>CrimeID</a:t>
            </a:r>
            <a:r>
              <a:rPr lang="en-GB" sz="2400" dirty="0"/>
              <a:t>, </a:t>
            </a:r>
            <a:r>
              <a:rPr lang="en-GB" sz="2400" dirty="0" err="1"/>
              <a:t>CrimeLatitude</a:t>
            </a:r>
            <a:r>
              <a:rPr lang="en-GB" sz="2400" dirty="0"/>
              <a:t> and </a:t>
            </a:r>
            <a:r>
              <a:rPr lang="en-GB" sz="2400" dirty="0" err="1"/>
              <a:t>CrimeLongitude</a:t>
            </a:r>
            <a:r>
              <a:rPr lang="en-GB" sz="2400" dirty="0"/>
              <a:t> with Type as Latitude and Longitude Point.  However my Area Dataset to test on, is a </a:t>
            </a:r>
            <a:r>
              <a:rPr lang="en-GB" sz="2400" dirty="0" err="1"/>
              <a:t>Polgon</a:t>
            </a:r>
            <a:r>
              <a:rPr lang="en-GB" sz="2400" dirty="0"/>
              <a:t> shape and therefore I just need the key field and the Geometry fields</a:t>
            </a:r>
          </a:p>
        </p:txBody>
      </p:sp>
      <p:pic>
        <p:nvPicPr>
          <p:cNvPr id="4" name="Picture 3"/>
          <p:cNvPicPr>
            <a:picLocks noChangeAspect="1"/>
          </p:cNvPicPr>
          <p:nvPr/>
        </p:nvPicPr>
        <p:blipFill>
          <a:blip r:embed="rId3"/>
          <a:stretch>
            <a:fillRect/>
          </a:stretch>
        </p:blipFill>
        <p:spPr>
          <a:xfrm>
            <a:off x="340242" y="1324611"/>
            <a:ext cx="4028362" cy="4565825"/>
          </a:xfrm>
          <a:prstGeom prst="rect">
            <a:avLst/>
          </a:prstGeom>
        </p:spPr>
      </p:pic>
      <p:pic>
        <p:nvPicPr>
          <p:cNvPr id="6" name="Picture 5"/>
          <p:cNvPicPr>
            <a:picLocks noChangeAspect="1"/>
          </p:cNvPicPr>
          <p:nvPr/>
        </p:nvPicPr>
        <p:blipFill>
          <a:blip r:embed="rId4"/>
          <a:stretch>
            <a:fillRect/>
          </a:stretch>
        </p:blipFill>
        <p:spPr>
          <a:xfrm>
            <a:off x="1526147" y="52889"/>
            <a:ext cx="1270756" cy="1270756"/>
          </a:xfrm>
          <a:prstGeom prst="rect">
            <a:avLst/>
          </a:prstGeom>
        </p:spPr>
      </p:pic>
    </p:spTree>
    <p:extLst>
      <p:ext uri="{BB962C8B-B14F-4D97-AF65-F5344CB8AC3E}">
        <p14:creationId xmlns:p14="http://schemas.microsoft.com/office/powerpoint/2010/main" val="27418086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Within – The Connector</a:t>
            </a:r>
          </a:p>
        </p:txBody>
      </p:sp>
      <p:sp>
        <p:nvSpPr>
          <p:cNvPr id="10" name="Text Placeholder 1"/>
          <p:cNvSpPr txBox="1">
            <a:spLocks/>
          </p:cNvSpPr>
          <p:nvPr/>
        </p:nvSpPr>
        <p:spPr>
          <a:xfrm>
            <a:off x="8495413" y="1324611"/>
            <a:ext cx="2916865"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As I already have the data loaded, I only need to bring in the ‘Within Associations’ table as I already have the other day (the compared to and compared data)</a:t>
            </a:r>
          </a:p>
          <a:p>
            <a:endParaRPr lang="en-GB" sz="2400" dirty="0"/>
          </a:p>
        </p:txBody>
      </p:sp>
      <p:pic>
        <p:nvPicPr>
          <p:cNvPr id="3" name="Picture 2"/>
          <p:cNvPicPr>
            <a:picLocks noChangeAspect="1"/>
          </p:cNvPicPr>
          <p:nvPr/>
        </p:nvPicPr>
        <p:blipFill>
          <a:blip r:embed="rId3"/>
          <a:stretch>
            <a:fillRect/>
          </a:stretch>
        </p:blipFill>
        <p:spPr>
          <a:xfrm>
            <a:off x="613210" y="1473111"/>
            <a:ext cx="7768856" cy="3778345"/>
          </a:xfrm>
          <a:prstGeom prst="rect">
            <a:avLst/>
          </a:prstGeom>
        </p:spPr>
      </p:pic>
      <p:pic>
        <p:nvPicPr>
          <p:cNvPr id="6" name="Picture 5"/>
          <p:cNvPicPr>
            <a:picLocks noChangeAspect="1"/>
          </p:cNvPicPr>
          <p:nvPr/>
        </p:nvPicPr>
        <p:blipFill>
          <a:blip r:embed="rId4"/>
          <a:stretch>
            <a:fillRect/>
          </a:stretch>
        </p:blipFill>
        <p:spPr>
          <a:xfrm>
            <a:off x="1526147" y="52889"/>
            <a:ext cx="1270756" cy="1270756"/>
          </a:xfrm>
          <a:prstGeom prst="rect">
            <a:avLst/>
          </a:prstGeom>
        </p:spPr>
      </p:pic>
    </p:spTree>
    <p:extLst>
      <p:ext uri="{BB962C8B-B14F-4D97-AF65-F5344CB8AC3E}">
        <p14:creationId xmlns:p14="http://schemas.microsoft.com/office/powerpoint/2010/main" val="37145031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Within – Representing it on a map</a:t>
            </a:r>
          </a:p>
        </p:txBody>
      </p:sp>
      <p:sp>
        <p:nvSpPr>
          <p:cNvPr id="10" name="Text Placeholder 1"/>
          <p:cNvSpPr txBox="1">
            <a:spLocks/>
          </p:cNvSpPr>
          <p:nvPr/>
        </p:nvSpPr>
        <p:spPr>
          <a:xfrm>
            <a:off x="7403123" y="1324611"/>
            <a:ext cx="4009155"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already had my </a:t>
            </a:r>
            <a:r>
              <a:rPr lang="en-GB" sz="2400" dirty="0" err="1"/>
              <a:t>shp</a:t>
            </a:r>
            <a:r>
              <a:rPr lang="en-GB" sz="2400" dirty="0"/>
              <a:t> files set up as Area Objects</a:t>
            </a:r>
          </a:p>
          <a:p>
            <a:endParaRPr lang="en-GB" sz="2400" dirty="0"/>
          </a:p>
          <a:p>
            <a:endParaRPr lang="en-GB" sz="2400" dirty="0"/>
          </a:p>
          <a:p>
            <a:endParaRPr lang="en-GB" sz="2400" dirty="0"/>
          </a:p>
          <a:p>
            <a:endParaRPr lang="en-GB" sz="2400" dirty="0"/>
          </a:p>
          <a:p>
            <a:pPr>
              <a:buFont typeface="Arial" panose="020B0604020202020204" pitchFamily="34" charset="0"/>
              <a:buChar char="•"/>
            </a:pPr>
            <a:endParaRPr lang="en-GB" sz="2400" dirty="0"/>
          </a:p>
          <a:p>
            <a:pPr>
              <a:buFont typeface="Arial" panose="020B0604020202020204" pitchFamily="34" charset="0"/>
              <a:buChar char="•"/>
            </a:pPr>
            <a:r>
              <a:rPr lang="en-GB" sz="2400" dirty="0"/>
              <a:t>But now due to having run the Within operation, I have an association between those and the crimes themselves .. </a:t>
            </a:r>
          </a:p>
          <a:p>
            <a:pPr marL="0" indent="0">
              <a:buNone/>
            </a:pPr>
            <a:r>
              <a:rPr lang="en-GB" sz="2400" dirty="0"/>
              <a:t> </a:t>
            </a:r>
          </a:p>
          <a:p>
            <a:endParaRPr lang="en-GB" sz="2400" dirty="0"/>
          </a:p>
        </p:txBody>
      </p:sp>
      <p:pic>
        <p:nvPicPr>
          <p:cNvPr id="5" name="Picture 4"/>
          <p:cNvPicPr>
            <a:picLocks noChangeAspect="1"/>
          </p:cNvPicPr>
          <p:nvPr/>
        </p:nvPicPr>
        <p:blipFill>
          <a:blip r:embed="rId3"/>
          <a:stretch>
            <a:fillRect/>
          </a:stretch>
        </p:blipFill>
        <p:spPr>
          <a:xfrm>
            <a:off x="1526147" y="52889"/>
            <a:ext cx="1270756" cy="1270756"/>
          </a:xfrm>
          <a:prstGeom prst="rect">
            <a:avLst/>
          </a:prstGeom>
        </p:spPr>
      </p:pic>
      <p:pic>
        <p:nvPicPr>
          <p:cNvPr id="2" name="Picture 1"/>
          <p:cNvPicPr>
            <a:picLocks noChangeAspect="1"/>
          </p:cNvPicPr>
          <p:nvPr/>
        </p:nvPicPr>
        <p:blipFill>
          <a:blip r:embed="rId4"/>
          <a:stretch>
            <a:fillRect/>
          </a:stretch>
        </p:blipFill>
        <p:spPr>
          <a:xfrm>
            <a:off x="1099038" y="1251309"/>
            <a:ext cx="6055234" cy="5307752"/>
          </a:xfrm>
          <a:prstGeom prst="rect">
            <a:avLst/>
          </a:prstGeom>
        </p:spPr>
      </p:pic>
      <p:pic>
        <p:nvPicPr>
          <p:cNvPr id="4" name="Picture 3"/>
          <p:cNvPicPr>
            <a:picLocks noChangeAspect="1"/>
          </p:cNvPicPr>
          <p:nvPr/>
        </p:nvPicPr>
        <p:blipFill>
          <a:blip r:embed="rId5"/>
          <a:stretch>
            <a:fillRect/>
          </a:stretch>
        </p:blipFill>
        <p:spPr>
          <a:xfrm>
            <a:off x="7708310" y="2969375"/>
            <a:ext cx="3800088" cy="1097573"/>
          </a:xfrm>
          <a:prstGeom prst="rect">
            <a:avLst/>
          </a:prstGeom>
        </p:spPr>
      </p:pic>
    </p:spTree>
    <p:extLst>
      <p:ext uri="{BB962C8B-B14F-4D97-AF65-F5344CB8AC3E}">
        <p14:creationId xmlns:p14="http://schemas.microsoft.com/office/powerpoint/2010/main" val="24112106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Within – Representing it on a map</a:t>
            </a:r>
          </a:p>
        </p:txBody>
      </p:sp>
      <p:sp>
        <p:nvSpPr>
          <p:cNvPr id="10" name="Text Placeholder 1"/>
          <p:cNvSpPr txBox="1">
            <a:spLocks/>
          </p:cNvSpPr>
          <p:nvPr/>
        </p:nvSpPr>
        <p:spPr>
          <a:xfrm>
            <a:off x="7491046" y="1776045"/>
            <a:ext cx="4009155"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So when I select those Polygons, then I can see all the Crimes that have fallen within those Polygons, in this case across Police Force Borders.</a:t>
            </a:r>
          </a:p>
          <a:p>
            <a:pPr marL="0" indent="0">
              <a:buNone/>
            </a:pPr>
            <a:r>
              <a:rPr lang="en-GB" sz="2400" dirty="0"/>
              <a:t> </a:t>
            </a:r>
          </a:p>
          <a:p>
            <a:endParaRPr lang="en-GB" sz="2400" dirty="0"/>
          </a:p>
        </p:txBody>
      </p:sp>
      <p:pic>
        <p:nvPicPr>
          <p:cNvPr id="5" name="Picture 4"/>
          <p:cNvPicPr>
            <a:picLocks noChangeAspect="1"/>
          </p:cNvPicPr>
          <p:nvPr/>
        </p:nvPicPr>
        <p:blipFill>
          <a:blip r:embed="rId3"/>
          <a:stretch>
            <a:fillRect/>
          </a:stretch>
        </p:blipFill>
        <p:spPr>
          <a:xfrm>
            <a:off x="1526147" y="52889"/>
            <a:ext cx="1270756" cy="1270756"/>
          </a:xfrm>
          <a:prstGeom prst="rect">
            <a:avLst/>
          </a:prstGeom>
        </p:spPr>
      </p:pic>
      <p:pic>
        <p:nvPicPr>
          <p:cNvPr id="3" name="Picture 2"/>
          <p:cNvPicPr>
            <a:picLocks noChangeAspect="1"/>
          </p:cNvPicPr>
          <p:nvPr/>
        </p:nvPicPr>
        <p:blipFill>
          <a:blip r:embed="rId4"/>
          <a:stretch>
            <a:fillRect/>
          </a:stretch>
        </p:blipFill>
        <p:spPr>
          <a:xfrm>
            <a:off x="555854" y="1776045"/>
            <a:ext cx="6353000" cy="3974123"/>
          </a:xfrm>
          <a:prstGeom prst="rect">
            <a:avLst/>
          </a:prstGeom>
        </p:spPr>
      </p:pic>
    </p:spTree>
    <p:extLst>
      <p:ext uri="{BB962C8B-B14F-4D97-AF65-F5344CB8AC3E}">
        <p14:creationId xmlns:p14="http://schemas.microsoft.com/office/powerpoint/2010/main" val="35170027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1928" y="2771978"/>
            <a:ext cx="5780073" cy="677108"/>
          </a:xfrm>
        </p:spPr>
        <p:txBody>
          <a:bodyPr/>
          <a:lstStyle/>
          <a:p>
            <a:r>
              <a:rPr lang="en-US" sz="4400" dirty="0"/>
              <a:t>Qlik GeoAnalytics</a:t>
            </a:r>
          </a:p>
        </p:txBody>
      </p:sp>
      <p:sp>
        <p:nvSpPr>
          <p:cNvPr id="3" name="Subtitle 2"/>
          <p:cNvSpPr txBox="1">
            <a:spLocks/>
          </p:cNvSpPr>
          <p:nvPr/>
        </p:nvSpPr>
        <p:spPr>
          <a:xfrm>
            <a:off x="6411928" y="3689717"/>
            <a:ext cx="5298809" cy="1199147"/>
          </a:xfr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800" dirty="0"/>
              <a:t>Setting up the Operations</a:t>
            </a:r>
          </a:p>
          <a:p>
            <a:pPr marL="0" indent="0">
              <a:buNone/>
            </a:pPr>
            <a:r>
              <a:rPr lang="en-GB" sz="2800" i="1" dirty="0"/>
              <a:t>Load – Using a </a:t>
            </a:r>
            <a:r>
              <a:rPr lang="en-GB" sz="2800" i="1" dirty="0" err="1"/>
              <a:t>dfx</a:t>
            </a:r>
            <a:r>
              <a:rPr lang="en-GB" sz="2800" i="1" dirty="0"/>
              <a:t> (Cad) file</a:t>
            </a:r>
          </a:p>
        </p:txBody>
      </p:sp>
    </p:spTree>
    <p:extLst>
      <p:ext uri="{BB962C8B-B14F-4D97-AF65-F5344CB8AC3E}">
        <p14:creationId xmlns:p14="http://schemas.microsoft.com/office/powerpoint/2010/main" val="5122751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442046"/>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dirty="0"/>
              <a:t>Load – Use Case</a:t>
            </a:r>
          </a:p>
        </p:txBody>
      </p:sp>
      <p:sp>
        <p:nvSpPr>
          <p:cNvPr id="10" name="Text Placeholder 1"/>
          <p:cNvSpPr txBox="1">
            <a:spLocks/>
          </p:cNvSpPr>
          <p:nvPr/>
        </p:nvSpPr>
        <p:spPr>
          <a:xfrm>
            <a:off x="7036647" y="1786270"/>
            <a:ext cx="4986670" cy="125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Customers may wish to Load shape files from different systems, i.e. </a:t>
            </a:r>
            <a:r>
              <a:rPr lang="en-GB" sz="2400" dirty="0" err="1"/>
              <a:t>dxf</a:t>
            </a:r>
            <a:r>
              <a:rPr lang="en-GB" sz="2400" dirty="0"/>
              <a:t> which shows indoor shapes (for example mall layout, warehouse layout). </a:t>
            </a:r>
          </a:p>
          <a:p>
            <a:r>
              <a:rPr lang="en-GB" sz="2400" dirty="0"/>
              <a:t>This will allow for non mapping data to be used.</a:t>
            </a:r>
          </a:p>
          <a:p>
            <a:endParaRPr lang="en-GB" sz="2400" dirty="0"/>
          </a:p>
        </p:txBody>
      </p:sp>
      <p:pic>
        <p:nvPicPr>
          <p:cNvPr id="5" name="Picture 4"/>
          <p:cNvPicPr>
            <a:picLocks noChangeAspect="1"/>
          </p:cNvPicPr>
          <p:nvPr/>
        </p:nvPicPr>
        <p:blipFill>
          <a:blip r:embed="rId3"/>
          <a:stretch>
            <a:fillRect/>
          </a:stretch>
        </p:blipFill>
        <p:spPr>
          <a:xfrm>
            <a:off x="2843216" y="430275"/>
            <a:ext cx="1125489" cy="515984"/>
          </a:xfrm>
          <a:prstGeom prst="rect">
            <a:avLst/>
          </a:prstGeom>
        </p:spPr>
      </p:pic>
      <p:pic>
        <p:nvPicPr>
          <p:cNvPr id="2" name="Picture 1"/>
          <p:cNvPicPr>
            <a:picLocks noChangeAspect="1"/>
          </p:cNvPicPr>
          <p:nvPr/>
        </p:nvPicPr>
        <p:blipFill>
          <a:blip r:embed="rId4"/>
          <a:stretch>
            <a:fillRect/>
          </a:stretch>
        </p:blipFill>
        <p:spPr>
          <a:xfrm>
            <a:off x="263769" y="1786270"/>
            <a:ext cx="6415454" cy="3565623"/>
          </a:xfrm>
          <a:prstGeom prst="rect">
            <a:avLst/>
          </a:prstGeom>
        </p:spPr>
      </p:pic>
    </p:spTree>
    <p:extLst>
      <p:ext uri="{BB962C8B-B14F-4D97-AF65-F5344CB8AC3E}">
        <p14:creationId xmlns:p14="http://schemas.microsoft.com/office/powerpoint/2010/main" val="30135328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067" y="397198"/>
            <a:ext cx="12192000" cy="492443"/>
          </a:xfrm>
        </p:spPr>
        <p:txBody>
          <a:bodyPr/>
          <a:lstStyle/>
          <a:p>
            <a:r>
              <a:rPr lang="en-GB" dirty="0"/>
              <a:t>Load – </a:t>
            </a:r>
            <a:r>
              <a:rPr lang="en-GB" dirty="0" err="1"/>
              <a:t>dxf</a:t>
            </a:r>
            <a:r>
              <a:rPr lang="en-GB" dirty="0"/>
              <a:t> file (Cad) - The Data</a:t>
            </a:r>
          </a:p>
        </p:txBody>
      </p:sp>
      <p:pic>
        <p:nvPicPr>
          <p:cNvPr id="6" name="Picture 5"/>
          <p:cNvPicPr>
            <a:picLocks noChangeAspect="1"/>
          </p:cNvPicPr>
          <p:nvPr/>
        </p:nvPicPr>
        <p:blipFill>
          <a:blip r:embed="rId2"/>
          <a:stretch>
            <a:fillRect/>
          </a:stretch>
        </p:blipFill>
        <p:spPr>
          <a:xfrm>
            <a:off x="2843216" y="430275"/>
            <a:ext cx="1125489" cy="515984"/>
          </a:xfrm>
          <a:prstGeom prst="rect">
            <a:avLst/>
          </a:prstGeom>
        </p:spPr>
      </p:pic>
      <p:sp>
        <p:nvSpPr>
          <p:cNvPr id="3" name="Rectangle 2"/>
          <p:cNvSpPr/>
          <p:nvPr/>
        </p:nvSpPr>
        <p:spPr>
          <a:xfrm>
            <a:off x="95693" y="1552353"/>
            <a:ext cx="2594349" cy="4154984"/>
          </a:xfrm>
          <a:prstGeom prst="rect">
            <a:avLst/>
          </a:prstGeom>
        </p:spPr>
        <p:txBody>
          <a:bodyPr wrap="square">
            <a:spAutoFit/>
          </a:bodyPr>
          <a:lstStyle/>
          <a:p>
            <a:pPr marL="342900" indent="-342900">
              <a:buFont typeface="Arial" panose="020B0604020202020204" pitchFamily="34" charset="0"/>
              <a:buChar char="•"/>
            </a:pPr>
            <a:r>
              <a:rPr lang="en-GB" sz="2400" dirty="0"/>
              <a:t>You may first wish to check the file first using a third party viewing tool.</a:t>
            </a:r>
          </a:p>
          <a:p>
            <a:pPr marL="342900" indent="-342900">
              <a:buFont typeface="Arial" panose="020B0604020202020204" pitchFamily="34" charset="0"/>
              <a:buChar char="•"/>
            </a:pPr>
            <a:r>
              <a:rPr lang="en-GB" sz="2400" dirty="0"/>
              <a:t>I’m using </a:t>
            </a:r>
            <a:r>
              <a:rPr lang="en-GB" sz="2400" dirty="0" err="1"/>
              <a:t>LibreCad</a:t>
            </a:r>
            <a:r>
              <a:rPr lang="en-GB" sz="2400" dirty="0"/>
              <a:t> which is freeware</a:t>
            </a:r>
          </a:p>
          <a:p>
            <a:endParaRPr lang="en-GB" sz="2400" dirty="0"/>
          </a:p>
        </p:txBody>
      </p:sp>
      <p:pic>
        <p:nvPicPr>
          <p:cNvPr id="9" name="Picture 8"/>
          <p:cNvPicPr>
            <a:picLocks noChangeAspect="1"/>
          </p:cNvPicPr>
          <p:nvPr/>
        </p:nvPicPr>
        <p:blipFill>
          <a:blip r:embed="rId3"/>
          <a:stretch>
            <a:fillRect/>
          </a:stretch>
        </p:blipFill>
        <p:spPr>
          <a:xfrm>
            <a:off x="2909757" y="1552353"/>
            <a:ext cx="8728327" cy="4023213"/>
          </a:xfrm>
          <a:prstGeom prst="rect">
            <a:avLst/>
          </a:prstGeom>
        </p:spPr>
      </p:pic>
      <p:sp>
        <p:nvSpPr>
          <p:cNvPr id="10" name="Rectangle 9"/>
          <p:cNvSpPr/>
          <p:nvPr/>
        </p:nvSpPr>
        <p:spPr>
          <a:xfrm>
            <a:off x="1834662" y="5915112"/>
            <a:ext cx="9885484" cy="646331"/>
          </a:xfrm>
          <a:prstGeom prst="rect">
            <a:avLst/>
          </a:prstGeom>
        </p:spPr>
        <p:txBody>
          <a:bodyPr wrap="square">
            <a:spAutoFit/>
          </a:bodyPr>
          <a:lstStyle/>
          <a:p>
            <a:pPr marL="342900" indent="-342900">
              <a:buFont typeface="Arial" panose="020B0604020202020204" pitchFamily="34" charset="0"/>
              <a:buChar char="•"/>
            </a:pPr>
            <a:r>
              <a:rPr lang="en-GB" dirty="0"/>
              <a:t>I have used layers to link into my dataset, however each set item also has a entity id, which could also have been used.</a:t>
            </a:r>
          </a:p>
        </p:txBody>
      </p:sp>
    </p:spTree>
    <p:extLst>
      <p:ext uri="{BB962C8B-B14F-4D97-AF65-F5344CB8AC3E}">
        <p14:creationId xmlns:p14="http://schemas.microsoft.com/office/powerpoint/2010/main" val="12328207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5869172" y="2310414"/>
            <a:ext cx="5613992" cy="190008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select the Load Operation, and choose the File Based geo dataset.  I also put the full file name to the </a:t>
            </a:r>
            <a:r>
              <a:rPr lang="en-GB" sz="2400" dirty="0" err="1"/>
              <a:t>dfx</a:t>
            </a:r>
            <a:r>
              <a:rPr lang="en-GB" sz="2400" dirty="0"/>
              <a:t> file (</a:t>
            </a:r>
            <a:r>
              <a:rPr lang="en-GB" sz="2400" dirty="0">
                <a:hlinkClick r:id="rId2" action="ppaction://hlinkfile"/>
              </a:rPr>
              <a:t>file:///C:\Users\jgo\Documents\2 - </a:t>
            </a:r>
            <a:r>
              <a:rPr lang="en-GB" sz="2400" dirty="0" err="1">
                <a:hlinkClick r:id="rId2" action="ppaction://hlinkfile"/>
              </a:rPr>
              <a:t>Qlik</a:t>
            </a:r>
            <a:r>
              <a:rPr lang="en-GB" sz="2400" dirty="0">
                <a:hlinkClick r:id="rId2" action="ppaction://hlinkfile"/>
              </a:rPr>
              <a:t>\</a:t>
            </a:r>
            <a:r>
              <a:rPr lang="en-GB" sz="2400" dirty="0" err="1">
                <a:hlinkClick r:id="rId2" action="ppaction://hlinkfile"/>
              </a:rPr>
              <a:t>DataFiles</a:t>
            </a:r>
            <a:r>
              <a:rPr lang="en-GB" sz="2400" dirty="0">
                <a:hlinkClick r:id="rId2" action="ppaction://hlinkfile"/>
              </a:rPr>
              <a:t>\Fuel Retail\PetrolStation3.dxf</a:t>
            </a:r>
            <a:r>
              <a:rPr lang="en-GB" sz="2400" dirty="0"/>
              <a:t>) Beginning with </a:t>
            </a:r>
            <a:r>
              <a:rPr lang="en-GB" sz="2400" dirty="0">
                <a:hlinkClick r:id="" action="ppaction://noaction"/>
              </a:rPr>
              <a:t>file:///</a:t>
            </a:r>
            <a:r>
              <a:rPr lang="en-GB" sz="2400" dirty="0"/>
              <a:t> as it is held locally on my machine.</a:t>
            </a:r>
          </a:p>
          <a:p>
            <a:r>
              <a:rPr lang="en-GB" sz="2400" dirty="0"/>
              <a:t>I then select </a:t>
            </a:r>
            <a:r>
              <a:rPr lang="en-GB" sz="2400" dirty="0" err="1"/>
              <a:t>Autocad</a:t>
            </a:r>
            <a:r>
              <a:rPr lang="en-GB" sz="2400" dirty="0"/>
              <a:t> DXF file</a:t>
            </a:r>
          </a:p>
          <a:p>
            <a:endParaRPr lang="en-GB" sz="2400" dirty="0"/>
          </a:p>
        </p:txBody>
      </p:sp>
      <p:sp>
        <p:nvSpPr>
          <p:cNvPr id="4" name="Title 1"/>
          <p:cNvSpPr txBox="1">
            <a:spLocks/>
          </p:cNvSpPr>
          <p:nvPr/>
        </p:nvSpPr>
        <p:spPr>
          <a:xfrm>
            <a:off x="786810" y="282558"/>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The Connector</a:t>
            </a:r>
          </a:p>
        </p:txBody>
      </p:sp>
      <p:pic>
        <p:nvPicPr>
          <p:cNvPr id="5" name="Picture 4"/>
          <p:cNvPicPr>
            <a:picLocks noChangeAspect="1"/>
          </p:cNvPicPr>
          <p:nvPr/>
        </p:nvPicPr>
        <p:blipFill>
          <a:blip r:embed="rId3"/>
          <a:stretch>
            <a:fillRect/>
          </a:stretch>
        </p:blipFill>
        <p:spPr>
          <a:xfrm>
            <a:off x="2843216" y="430275"/>
            <a:ext cx="1125489" cy="515984"/>
          </a:xfrm>
          <a:prstGeom prst="rect">
            <a:avLst/>
          </a:prstGeom>
        </p:spPr>
      </p:pic>
      <p:pic>
        <p:nvPicPr>
          <p:cNvPr id="6" name="Picture 5"/>
          <p:cNvPicPr>
            <a:picLocks noChangeAspect="1"/>
          </p:cNvPicPr>
          <p:nvPr/>
        </p:nvPicPr>
        <p:blipFill>
          <a:blip r:embed="rId4"/>
          <a:stretch>
            <a:fillRect/>
          </a:stretch>
        </p:blipFill>
        <p:spPr>
          <a:xfrm>
            <a:off x="850807" y="1494691"/>
            <a:ext cx="4710830" cy="5060917"/>
          </a:xfrm>
          <a:prstGeom prst="rect">
            <a:avLst/>
          </a:prstGeom>
        </p:spPr>
      </p:pic>
    </p:spTree>
    <p:extLst>
      <p:ext uri="{BB962C8B-B14F-4D97-AF65-F5344CB8AC3E}">
        <p14:creationId xmlns:p14="http://schemas.microsoft.com/office/powerpoint/2010/main" val="22251480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9856176" y="1705708"/>
            <a:ext cx="2154115" cy="169671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Select to bring in all the fields – you will not see any of the data yet as the operation has not run yet.</a:t>
            </a:r>
          </a:p>
          <a:p>
            <a:endParaRPr lang="en-GB" sz="2400" dirty="0"/>
          </a:p>
        </p:txBody>
      </p:sp>
      <p:pic>
        <p:nvPicPr>
          <p:cNvPr id="5" name="Picture 4"/>
          <p:cNvPicPr>
            <a:picLocks noChangeAspect="1"/>
          </p:cNvPicPr>
          <p:nvPr/>
        </p:nvPicPr>
        <p:blipFill>
          <a:blip r:embed="rId2"/>
          <a:stretch>
            <a:fillRect/>
          </a:stretch>
        </p:blipFill>
        <p:spPr>
          <a:xfrm>
            <a:off x="2843216" y="430275"/>
            <a:ext cx="1125489" cy="515984"/>
          </a:xfrm>
          <a:prstGeom prst="rect">
            <a:avLst/>
          </a:prstGeom>
        </p:spPr>
      </p:pic>
      <p:sp>
        <p:nvSpPr>
          <p:cNvPr id="7" name="Title 1"/>
          <p:cNvSpPr txBox="1">
            <a:spLocks/>
          </p:cNvSpPr>
          <p:nvPr/>
        </p:nvSpPr>
        <p:spPr>
          <a:xfrm>
            <a:off x="786810" y="282558"/>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The Connector</a:t>
            </a:r>
          </a:p>
        </p:txBody>
      </p:sp>
      <p:pic>
        <p:nvPicPr>
          <p:cNvPr id="4" name="Picture 3"/>
          <p:cNvPicPr>
            <a:picLocks noChangeAspect="1"/>
          </p:cNvPicPr>
          <p:nvPr/>
        </p:nvPicPr>
        <p:blipFill>
          <a:blip r:embed="rId3"/>
          <a:stretch>
            <a:fillRect/>
          </a:stretch>
        </p:blipFill>
        <p:spPr>
          <a:xfrm>
            <a:off x="342899" y="1625897"/>
            <a:ext cx="9228993" cy="4294522"/>
          </a:xfrm>
          <a:prstGeom prst="rect">
            <a:avLst/>
          </a:prstGeom>
        </p:spPr>
      </p:pic>
    </p:spTree>
    <p:extLst>
      <p:ext uri="{BB962C8B-B14F-4D97-AF65-F5344CB8AC3E}">
        <p14:creationId xmlns:p14="http://schemas.microsoft.com/office/powerpoint/2010/main" val="4112201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1691" y="1535545"/>
            <a:ext cx="8901479" cy="3354077"/>
          </a:xfrm>
          <a:prstGeom prst="rect">
            <a:avLst/>
          </a:prstGeom>
        </p:spPr>
      </p:pic>
      <p:sp>
        <p:nvSpPr>
          <p:cNvPr id="3" name="Text Placeholder 1"/>
          <p:cNvSpPr txBox="1">
            <a:spLocks/>
          </p:cNvSpPr>
          <p:nvPr/>
        </p:nvSpPr>
        <p:spPr>
          <a:xfrm>
            <a:off x="6339253" y="4106007"/>
            <a:ext cx="5442439" cy="169671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err="1"/>
              <a:t>GeoAnalytics</a:t>
            </a:r>
            <a:r>
              <a:rPr lang="en-GB" sz="2400" dirty="0"/>
              <a:t> has created the code for me.</a:t>
            </a:r>
          </a:p>
          <a:p>
            <a:r>
              <a:rPr lang="en-GB" sz="2400" dirty="0"/>
              <a:t>I have also brought in an additional table to map the layers from within the </a:t>
            </a:r>
            <a:r>
              <a:rPr lang="en-GB" sz="2400" dirty="0" err="1"/>
              <a:t>dxf</a:t>
            </a:r>
            <a:r>
              <a:rPr lang="en-GB" sz="2400" dirty="0"/>
              <a:t> file into my data model </a:t>
            </a:r>
          </a:p>
          <a:p>
            <a:endParaRPr lang="en-GB" sz="2400" dirty="0"/>
          </a:p>
        </p:txBody>
      </p:sp>
      <p:pic>
        <p:nvPicPr>
          <p:cNvPr id="5" name="Picture 4"/>
          <p:cNvPicPr>
            <a:picLocks noChangeAspect="1"/>
          </p:cNvPicPr>
          <p:nvPr/>
        </p:nvPicPr>
        <p:blipFill>
          <a:blip r:embed="rId3"/>
          <a:stretch>
            <a:fillRect/>
          </a:stretch>
        </p:blipFill>
        <p:spPr>
          <a:xfrm>
            <a:off x="2843216" y="430275"/>
            <a:ext cx="1125489" cy="515984"/>
          </a:xfrm>
          <a:prstGeom prst="rect">
            <a:avLst/>
          </a:prstGeom>
        </p:spPr>
      </p:pic>
      <p:sp>
        <p:nvSpPr>
          <p:cNvPr id="7" name="Title 1"/>
          <p:cNvSpPr txBox="1">
            <a:spLocks/>
          </p:cNvSpPr>
          <p:nvPr/>
        </p:nvSpPr>
        <p:spPr>
          <a:xfrm>
            <a:off x="786810" y="282558"/>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The Connector</a:t>
            </a:r>
          </a:p>
        </p:txBody>
      </p:sp>
    </p:spTree>
    <p:extLst>
      <p:ext uri="{BB962C8B-B14F-4D97-AF65-F5344CB8AC3E}">
        <p14:creationId xmlns:p14="http://schemas.microsoft.com/office/powerpoint/2010/main" val="3974832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459705" y="1090862"/>
          <a:ext cx="7475621" cy="5426682"/>
        </p:xfrm>
        <a:graphic>
          <a:graphicData uri="http://schemas.openxmlformats.org/drawingml/2006/table">
            <a:tbl>
              <a:tblPr firstRow="1" bandRow="1">
                <a:tableStyleId>{2D5ABB26-0587-4C30-8999-92F81FD0307C}</a:tableStyleId>
              </a:tblPr>
              <a:tblGrid>
                <a:gridCol w="2323167">
                  <a:extLst>
                    <a:ext uri="{9D8B030D-6E8A-4147-A177-3AD203B41FA5}">
                      <a16:colId xmlns:a16="http://schemas.microsoft.com/office/drawing/2014/main" val="12882353"/>
                    </a:ext>
                  </a:extLst>
                </a:gridCol>
                <a:gridCol w="5152454">
                  <a:extLst>
                    <a:ext uri="{9D8B030D-6E8A-4147-A177-3AD203B41FA5}">
                      <a16:colId xmlns:a16="http://schemas.microsoft.com/office/drawing/2014/main" val="3093075147"/>
                    </a:ext>
                  </a:extLst>
                </a:gridCol>
              </a:tblGrid>
              <a:tr h="365402">
                <a:tc>
                  <a:txBody>
                    <a:bodyPr/>
                    <a:lstStyle/>
                    <a:p>
                      <a:r>
                        <a:rPr lang="en-GB" dirty="0"/>
                        <a:t>Operation</a:t>
                      </a:r>
                    </a:p>
                  </a:txBody>
                  <a:tcPr>
                    <a:solidFill>
                      <a:schemeClr val="bg1">
                        <a:lumMod val="85000"/>
                      </a:schemeClr>
                    </a:solidFill>
                  </a:tcPr>
                </a:tc>
                <a:tc>
                  <a:txBody>
                    <a:bodyPr/>
                    <a:lstStyle/>
                    <a:p>
                      <a:r>
                        <a:rPr lang="en-GB" dirty="0"/>
                        <a:t>Summary</a:t>
                      </a:r>
                    </a:p>
                  </a:txBody>
                  <a:tcPr>
                    <a:solidFill>
                      <a:schemeClr val="bg1">
                        <a:lumMod val="85000"/>
                      </a:schemeClr>
                    </a:solidFill>
                  </a:tcPr>
                </a:tc>
                <a:extLst>
                  <a:ext uri="{0D108BD9-81ED-4DB2-BD59-A6C34878D82A}">
                    <a16:rowId xmlns:a16="http://schemas.microsoft.com/office/drawing/2014/main" val="2663904209"/>
                  </a:ext>
                </a:extLst>
              </a:tr>
              <a:tr h="2009712">
                <a:tc>
                  <a:txBody>
                    <a:bodyPr/>
                    <a:lstStyle/>
                    <a:p>
                      <a:r>
                        <a:rPr lang="en-GB" sz="1800" b="1" i="0" kern="1200" dirty="0">
                          <a:solidFill>
                            <a:schemeClr val="tx1"/>
                          </a:solidFill>
                          <a:effectLst/>
                          <a:latin typeface="+mn-lt"/>
                          <a:ea typeface="+mn-ea"/>
                          <a:cs typeface="+mn-cs"/>
                        </a:rPr>
                        <a:t>Named</a:t>
                      </a:r>
                      <a:r>
                        <a:rPr lang="en-GB" baseline="0" dirty="0"/>
                        <a:t> </a:t>
                      </a:r>
                      <a:r>
                        <a:rPr lang="en-GB" sz="1800" b="1" i="0" kern="1200" dirty="0">
                          <a:solidFill>
                            <a:schemeClr val="tx1"/>
                          </a:solidFill>
                          <a:effectLst/>
                          <a:latin typeface="+mn-lt"/>
                          <a:ea typeface="+mn-ea"/>
                          <a:cs typeface="+mn-cs"/>
                        </a:rPr>
                        <a:t>Point</a:t>
                      </a:r>
                      <a:r>
                        <a:rPr lang="en-GB" baseline="0" dirty="0"/>
                        <a:t> </a:t>
                      </a:r>
                      <a:r>
                        <a:rPr lang="en-GB" sz="1800" b="1" i="0" kern="1200" dirty="0">
                          <a:solidFill>
                            <a:schemeClr val="tx1"/>
                          </a:solidFill>
                          <a:effectLst/>
                          <a:latin typeface="+mn-lt"/>
                          <a:ea typeface="+mn-ea"/>
                          <a:cs typeface="+mn-cs"/>
                        </a:rPr>
                        <a:t>Lookup</a:t>
                      </a:r>
                    </a:p>
                  </a:txBody>
                  <a:tcPr/>
                </a:tc>
                <a:tc>
                  <a:txBody>
                    <a:bodyPr/>
                    <a:lstStyle/>
                    <a:p>
                      <a:r>
                        <a:rPr lang="en-GB" sz="1800" kern="1200" dirty="0">
                          <a:effectLst/>
                        </a:rPr>
                        <a:t>Returns point geometries for each name in a table by looking them up in the location service. In the location service names for things like countries, administrative areas, airports, postal codes </a:t>
                      </a:r>
                      <a:r>
                        <a:rPr lang="en-GB" sz="1800" kern="1200" dirty="0" err="1">
                          <a:effectLst/>
                        </a:rPr>
                        <a:t>etc</a:t>
                      </a:r>
                      <a:r>
                        <a:rPr lang="en-GB" sz="1800" kern="1200" dirty="0">
                          <a:effectLst/>
                        </a:rPr>
                        <a:t> are available. </a:t>
                      </a:r>
                      <a:endParaRPr lang="en-GB" dirty="0"/>
                    </a:p>
                  </a:txBody>
                  <a:tcPr/>
                </a:tc>
                <a:extLst>
                  <a:ext uri="{0D108BD9-81ED-4DB2-BD59-A6C34878D82A}">
                    <a16:rowId xmlns:a16="http://schemas.microsoft.com/office/drawing/2014/main" val="2887685694"/>
                  </a:ext>
                </a:extLst>
              </a:tr>
              <a:tr h="1041498">
                <a:tc>
                  <a:txBody>
                    <a:bodyPr/>
                    <a:lstStyle/>
                    <a:p>
                      <a:r>
                        <a:rPr lang="en-GB" sz="1800" b="1" i="0" kern="1200" dirty="0">
                          <a:solidFill>
                            <a:schemeClr val="tx1"/>
                          </a:solidFill>
                          <a:effectLst/>
                          <a:latin typeface="+mn-lt"/>
                          <a:ea typeface="+mn-ea"/>
                          <a:cs typeface="+mn-cs"/>
                        </a:rPr>
                        <a:t>Point to address Lookup</a:t>
                      </a:r>
                    </a:p>
                  </a:txBody>
                  <a:tcPr/>
                </a:tc>
                <a:tc>
                  <a:txBody>
                    <a:bodyPr/>
                    <a:lstStyle/>
                    <a:p>
                      <a:r>
                        <a:rPr lang="en-GB" sz="1800" kern="1200" dirty="0">
                          <a:effectLst/>
                        </a:rPr>
                        <a:t>Returns closest address for each point in the list</a:t>
                      </a:r>
                      <a:endParaRPr lang="en-GB" dirty="0"/>
                    </a:p>
                  </a:txBody>
                  <a:tcPr/>
                </a:tc>
                <a:extLst>
                  <a:ext uri="{0D108BD9-81ED-4DB2-BD59-A6C34878D82A}">
                    <a16:rowId xmlns:a16="http://schemas.microsoft.com/office/drawing/2014/main" val="1852214128"/>
                  </a:ext>
                </a:extLst>
              </a:tr>
              <a:tr h="2009712">
                <a:tc>
                  <a:txBody>
                    <a:bodyPr/>
                    <a:lstStyle/>
                    <a:p>
                      <a:r>
                        <a:rPr lang="en-GB" sz="1800" b="1" i="0" kern="1200" dirty="0">
                          <a:solidFill>
                            <a:schemeClr val="tx1"/>
                          </a:solidFill>
                          <a:effectLst/>
                          <a:latin typeface="+mn-lt"/>
                          <a:ea typeface="+mn-ea"/>
                          <a:cs typeface="+mn-cs"/>
                        </a:rPr>
                        <a:t>Routes</a:t>
                      </a:r>
                    </a:p>
                  </a:txBody>
                  <a:tcPr/>
                </a:tc>
                <a:tc>
                  <a:txBody>
                    <a:bodyPr/>
                    <a:lstStyle/>
                    <a:p>
                      <a:r>
                        <a:rPr lang="en-GB" sz="1800" kern="1200" dirty="0">
                          <a:effectLst/>
                        </a:rPr>
                        <a:t>Calculates routes including length and duration, between two locations in a table. Returns a table with key, length (in meters), duration (in seconds), status (ok or no route found) and a low resolution route line.</a:t>
                      </a:r>
                      <a:endParaRPr lang="en-GB" dirty="0"/>
                    </a:p>
                  </a:txBody>
                  <a:tcPr/>
                </a:tc>
                <a:extLst>
                  <a:ext uri="{0D108BD9-81ED-4DB2-BD59-A6C34878D82A}">
                    <a16:rowId xmlns:a16="http://schemas.microsoft.com/office/drawing/2014/main" val="2441012399"/>
                  </a:ext>
                </a:extLst>
              </a:tr>
            </a:tbl>
          </a:graphicData>
        </a:graphic>
      </p:graphicFrame>
      <p:sp>
        <p:nvSpPr>
          <p:cNvPr id="5" name="Title 4"/>
          <p:cNvSpPr>
            <a:spLocks noGrp="1"/>
          </p:cNvSpPr>
          <p:nvPr>
            <p:ph type="title"/>
          </p:nvPr>
        </p:nvSpPr>
        <p:spPr/>
        <p:txBody>
          <a:bodyPr/>
          <a:lstStyle/>
          <a:p>
            <a:r>
              <a:rPr lang="en-GB" dirty="0"/>
              <a:t>Qlik GeoAnalytics Connector Operations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08" y="1876927"/>
            <a:ext cx="3368150" cy="3064042"/>
          </a:xfrm>
          <a:prstGeom prst="rect">
            <a:avLst/>
          </a:prstGeom>
        </p:spPr>
      </p:pic>
    </p:spTree>
    <p:extLst>
      <p:ext uri="{BB962C8B-B14F-4D97-AF65-F5344CB8AC3E}">
        <p14:creationId xmlns:p14="http://schemas.microsoft.com/office/powerpoint/2010/main" val="1175376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6304083" y="1705707"/>
            <a:ext cx="3991709" cy="169671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have two new tables - my mapping one and the one created from the </a:t>
            </a:r>
            <a:r>
              <a:rPr lang="en-GB" sz="2400" dirty="0" err="1"/>
              <a:t>dxf</a:t>
            </a:r>
            <a:r>
              <a:rPr lang="en-GB" sz="2400" dirty="0"/>
              <a:t> file</a:t>
            </a:r>
          </a:p>
          <a:p>
            <a:endParaRPr lang="en-GB" sz="2400" dirty="0"/>
          </a:p>
        </p:txBody>
      </p:sp>
      <p:pic>
        <p:nvPicPr>
          <p:cNvPr id="5" name="Picture 4"/>
          <p:cNvPicPr>
            <a:picLocks noChangeAspect="1"/>
          </p:cNvPicPr>
          <p:nvPr/>
        </p:nvPicPr>
        <p:blipFill>
          <a:blip r:embed="rId2"/>
          <a:stretch>
            <a:fillRect/>
          </a:stretch>
        </p:blipFill>
        <p:spPr>
          <a:xfrm>
            <a:off x="2843216" y="430275"/>
            <a:ext cx="1125489" cy="515984"/>
          </a:xfrm>
          <a:prstGeom prst="rect">
            <a:avLst/>
          </a:prstGeom>
        </p:spPr>
      </p:pic>
      <p:sp>
        <p:nvSpPr>
          <p:cNvPr id="7" name="Title 1"/>
          <p:cNvSpPr txBox="1">
            <a:spLocks/>
          </p:cNvSpPr>
          <p:nvPr/>
        </p:nvSpPr>
        <p:spPr>
          <a:xfrm>
            <a:off x="786810" y="282558"/>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The Tables</a:t>
            </a:r>
          </a:p>
        </p:txBody>
      </p:sp>
      <p:pic>
        <p:nvPicPr>
          <p:cNvPr id="2" name="Picture 1"/>
          <p:cNvPicPr>
            <a:picLocks noChangeAspect="1"/>
          </p:cNvPicPr>
          <p:nvPr/>
        </p:nvPicPr>
        <p:blipFill>
          <a:blip r:embed="rId3"/>
          <a:stretch>
            <a:fillRect/>
          </a:stretch>
        </p:blipFill>
        <p:spPr>
          <a:xfrm>
            <a:off x="621688" y="1920651"/>
            <a:ext cx="1628775" cy="1266825"/>
          </a:xfrm>
          <a:prstGeom prst="rect">
            <a:avLst/>
          </a:prstGeom>
        </p:spPr>
      </p:pic>
      <p:pic>
        <p:nvPicPr>
          <p:cNvPr id="6" name="Picture 5"/>
          <p:cNvPicPr>
            <a:picLocks noChangeAspect="1"/>
          </p:cNvPicPr>
          <p:nvPr/>
        </p:nvPicPr>
        <p:blipFill>
          <a:blip r:embed="rId4"/>
          <a:stretch>
            <a:fillRect/>
          </a:stretch>
        </p:blipFill>
        <p:spPr>
          <a:xfrm>
            <a:off x="2525224" y="1211038"/>
            <a:ext cx="2736786" cy="2411393"/>
          </a:xfrm>
          <a:prstGeom prst="rect">
            <a:avLst/>
          </a:prstGeom>
        </p:spPr>
      </p:pic>
      <p:pic>
        <p:nvPicPr>
          <p:cNvPr id="8" name="Picture 7"/>
          <p:cNvPicPr>
            <a:picLocks noChangeAspect="1"/>
          </p:cNvPicPr>
          <p:nvPr/>
        </p:nvPicPr>
        <p:blipFill>
          <a:blip r:embed="rId5"/>
          <a:stretch>
            <a:fillRect/>
          </a:stretch>
        </p:blipFill>
        <p:spPr>
          <a:xfrm>
            <a:off x="383563" y="3945914"/>
            <a:ext cx="1866900" cy="2447925"/>
          </a:xfrm>
          <a:prstGeom prst="rect">
            <a:avLst/>
          </a:prstGeom>
        </p:spPr>
      </p:pic>
      <p:grpSp>
        <p:nvGrpSpPr>
          <p:cNvPr id="11" name="Group 10"/>
          <p:cNvGrpSpPr/>
          <p:nvPr/>
        </p:nvGrpSpPr>
        <p:grpSpPr>
          <a:xfrm>
            <a:off x="2633472" y="4439223"/>
            <a:ext cx="6784086" cy="1907767"/>
            <a:chOff x="3438525" y="1547812"/>
            <a:chExt cx="12087225" cy="3762375"/>
          </a:xfrm>
        </p:grpSpPr>
        <p:pic>
          <p:nvPicPr>
            <p:cNvPr id="9" name="Picture 8"/>
            <p:cNvPicPr>
              <a:picLocks noChangeAspect="1"/>
            </p:cNvPicPr>
            <p:nvPr/>
          </p:nvPicPr>
          <p:blipFill>
            <a:blip r:embed="rId6"/>
            <a:stretch>
              <a:fillRect/>
            </a:stretch>
          </p:blipFill>
          <p:spPr>
            <a:xfrm>
              <a:off x="3438525" y="1547812"/>
              <a:ext cx="5314950" cy="3762375"/>
            </a:xfrm>
            <a:prstGeom prst="rect">
              <a:avLst/>
            </a:prstGeom>
          </p:spPr>
        </p:pic>
        <p:pic>
          <p:nvPicPr>
            <p:cNvPr id="10" name="Picture 9"/>
            <p:cNvPicPr>
              <a:picLocks noChangeAspect="1"/>
            </p:cNvPicPr>
            <p:nvPr/>
          </p:nvPicPr>
          <p:blipFill>
            <a:blip r:embed="rId7"/>
            <a:stretch>
              <a:fillRect/>
            </a:stretch>
          </p:blipFill>
          <p:spPr>
            <a:xfrm>
              <a:off x="8753475" y="1741887"/>
              <a:ext cx="6772275" cy="3467100"/>
            </a:xfrm>
            <a:prstGeom prst="rect">
              <a:avLst/>
            </a:prstGeom>
          </p:spPr>
        </p:pic>
      </p:grpSp>
    </p:spTree>
    <p:extLst>
      <p:ext uri="{BB962C8B-B14F-4D97-AF65-F5344CB8AC3E}">
        <p14:creationId xmlns:p14="http://schemas.microsoft.com/office/powerpoint/2010/main" val="31399222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4343609" y="2181196"/>
            <a:ext cx="4955839" cy="169671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When you add in a map, make sure you select ‘Empty (undefined meters) as the base map from the properties panel to ensure that there is no display behind .. </a:t>
            </a:r>
          </a:p>
          <a:p>
            <a:endParaRPr lang="en-GB" sz="2400" dirty="0"/>
          </a:p>
        </p:txBody>
      </p:sp>
      <p:pic>
        <p:nvPicPr>
          <p:cNvPr id="5" name="Picture 4"/>
          <p:cNvPicPr>
            <a:picLocks noChangeAspect="1"/>
          </p:cNvPicPr>
          <p:nvPr/>
        </p:nvPicPr>
        <p:blipFill>
          <a:blip r:embed="rId2"/>
          <a:stretch>
            <a:fillRect/>
          </a:stretch>
        </p:blipFill>
        <p:spPr>
          <a:xfrm>
            <a:off x="2843216" y="430275"/>
            <a:ext cx="1125489" cy="515984"/>
          </a:xfrm>
          <a:prstGeom prst="rect">
            <a:avLst/>
          </a:prstGeom>
        </p:spPr>
      </p:pic>
      <p:sp>
        <p:nvSpPr>
          <p:cNvPr id="7" name="Title 1"/>
          <p:cNvSpPr txBox="1">
            <a:spLocks/>
          </p:cNvSpPr>
          <p:nvPr/>
        </p:nvSpPr>
        <p:spPr>
          <a:xfrm>
            <a:off x="1322437" y="281503"/>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Using it in a map</a:t>
            </a:r>
          </a:p>
        </p:txBody>
      </p:sp>
      <p:pic>
        <p:nvPicPr>
          <p:cNvPr id="2" name="Picture 1"/>
          <p:cNvPicPr>
            <a:picLocks noChangeAspect="1"/>
          </p:cNvPicPr>
          <p:nvPr/>
        </p:nvPicPr>
        <p:blipFill>
          <a:blip r:embed="rId3"/>
          <a:stretch>
            <a:fillRect/>
          </a:stretch>
        </p:blipFill>
        <p:spPr>
          <a:xfrm>
            <a:off x="1176171" y="1705708"/>
            <a:ext cx="2229789" cy="4620768"/>
          </a:xfrm>
          <a:prstGeom prst="rect">
            <a:avLst/>
          </a:prstGeom>
        </p:spPr>
      </p:pic>
    </p:spTree>
    <p:extLst>
      <p:ext uri="{BB962C8B-B14F-4D97-AF65-F5344CB8AC3E}">
        <p14:creationId xmlns:p14="http://schemas.microsoft.com/office/powerpoint/2010/main" val="35661434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6821528" y="1575625"/>
            <a:ext cx="4955839" cy="169671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 am using two area layers both with the same dimensions, the newly created </a:t>
            </a:r>
            <a:r>
              <a:rPr lang="en-GB" sz="2400" dirty="0" err="1"/>
              <a:t>PetrolStation_Geometry</a:t>
            </a:r>
            <a:r>
              <a:rPr lang="en-GB" sz="2400" dirty="0"/>
              <a:t> (this s the polygons and lines from the </a:t>
            </a:r>
            <a:r>
              <a:rPr lang="en-GB" sz="2400" dirty="0" err="1"/>
              <a:t>dxf</a:t>
            </a:r>
            <a:r>
              <a:rPr lang="en-GB" sz="2400" dirty="0"/>
              <a:t> file.</a:t>
            </a:r>
          </a:p>
          <a:p>
            <a:r>
              <a:rPr lang="en-GB" sz="2400" dirty="0"/>
              <a:t>I’m using two as I wish to colour one whilst using the second one as a background.</a:t>
            </a:r>
          </a:p>
          <a:p>
            <a:endParaRPr lang="en-GB" sz="2400" dirty="0"/>
          </a:p>
        </p:txBody>
      </p:sp>
      <p:pic>
        <p:nvPicPr>
          <p:cNvPr id="5" name="Picture 4"/>
          <p:cNvPicPr>
            <a:picLocks noChangeAspect="1"/>
          </p:cNvPicPr>
          <p:nvPr/>
        </p:nvPicPr>
        <p:blipFill>
          <a:blip r:embed="rId2"/>
          <a:stretch>
            <a:fillRect/>
          </a:stretch>
        </p:blipFill>
        <p:spPr>
          <a:xfrm>
            <a:off x="2843216" y="430275"/>
            <a:ext cx="1125489" cy="515984"/>
          </a:xfrm>
          <a:prstGeom prst="rect">
            <a:avLst/>
          </a:prstGeom>
        </p:spPr>
      </p:pic>
      <p:sp>
        <p:nvSpPr>
          <p:cNvPr id="7" name="Title 1"/>
          <p:cNvSpPr txBox="1">
            <a:spLocks/>
          </p:cNvSpPr>
          <p:nvPr/>
        </p:nvSpPr>
        <p:spPr>
          <a:xfrm>
            <a:off x="1322437" y="281503"/>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Using it in a map</a:t>
            </a:r>
          </a:p>
        </p:txBody>
      </p:sp>
      <p:pic>
        <p:nvPicPr>
          <p:cNvPr id="4" name="Picture 3"/>
          <p:cNvPicPr>
            <a:picLocks noChangeAspect="1"/>
          </p:cNvPicPr>
          <p:nvPr/>
        </p:nvPicPr>
        <p:blipFill>
          <a:blip r:embed="rId3"/>
          <a:stretch>
            <a:fillRect/>
          </a:stretch>
        </p:blipFill>
        <p:spPr>
          <a:xfrm>
            <a:off x="477878" y="1575625"/>
            <a:ext cx="6343650" cy="3286125"/>
          </a:xfrm>
          <a:prstGeom prst="rect">
            <a:avLst/>
          </a:prstGeom>
        </p:spPr>
      </p:pic>
    </p:spTree>
    <p:extLst>
      <p:ext uri="{BB962C8B-B14F-4D97-AF65-F5344CB8AC3E}">
        <p14:creationId xmlns:p14="http://schemas.microsoft.com/office/powerpoint/2010/main" val="25471270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43216" y="430275"/>
            <a:ext cx="1125489" cy="515984"/>
          </a:xfrm>
          <a:prstGeom prst="rect">
            <a:avLst/>
          </a:prstGeom>
        </p:spPr>
      </p:pic>
      <p:sp>
        <p:nvSpPr>
          <p:cNvPr id="7" name="Title 1"/>
          <p:cNvSpPr txBox="1">
            <a:spLocks/>
          </p:cNvSpPr>
          <p:nvPr/>
        </p:nvSpPr>
        <p:spPr>
          <a:xfrm>
            <a:off x="1322437" y="281503"/>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Using it in a map</a:t>
            </a:r>
          </a:p>
        </p:txBody>
      </p:sp>
      <p:pic>
        <p:nvPicPr>
          <p:cNvPr id="3" name="Picture 2"/>
          <p:cNvPicPr>
            <a:picLocks noChangeAspect="1"/>
          </p:cNvPicPr>
          <p:nvPr/>
        </p:nvPicPr>
        <p:blipFill>
          <a:blip r:embed="rId3"/>
          <a:stretch>
            <a:fillRect/>
          </a:stretch>
        </p:blipFill>
        <p:spPr>
          <a:xfrm>
            <a:off x="539496" y="1259368"/>
            <a:ext cx="11085576" cy="5145424"/>
          </a:xfrm>
          <a:prstGeom prst="rect">
            <a:avLst/>
          </a:prstGeom>
        </p:spPr>
      </p:pic>
    </p:spTree>
    <p:extLst>
      <p:ext uri="{BB962C8B-B14F-4D97-AF65-F5344CB8AC3E}">
        <p14:creationId xmlns:p14="http://schemas.microsoft.com/office/powerpoint/2010/main" val="2178916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43216" y="430275"/>
            <a:ext cx="1125489" cy="515984"/>
          </a:xfrm>
          <a:prstGeom prst="rect">
            <a:avLst/>
          </a:prstGeom>
        </p:spPr>
      </p:pic>
      <p:sp>
        <p:nvSpPr>
          <p:cNvPr id="7" name="Title 1"/>
          <p:cNvSpPr txBox="1">
            <a:spLocks/>
          </p:cNvSpPr>
          <p:nvPr/>
        </p:nvSpPr>
        <p:spPr>
          <a:xfrm>
            <a:off x="1322437" y="281503"/>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Using it in a map</a:t>
            </a:r>
          </a:p>
        </p:txBody>
      </p:sp>
      <p:pic>
        <p:nvPicPr>
          <p:cNvPr id="2" name="Picture 1"/>
          <p:cNvPicPr>
            <a:picLocks noChangeAspect="1"/>
          </p:cNvPicPr>
          <p:nvPr/>
        </p:nvPicPr>
        <p:blipFill>
          <a:blip r:embed="rId3"/>
          <a:stretch>
            <a:fillRect/>
          </a:stretch>
        </p:blipFill>
        <p:spPr>
          <a:xfrm>
            <a:off x="873134" y="1521069"/>
            <a:ext cx="2686945" cy="4407533"/>
          </a:xfrm>
          <a:prstGeom prst="rect">
            <a:avLst/>
          </a:prstGeom>
        </p:spPr>
      </p:pic>
      <p:sp>
        <p:nvSpPr>
          <p:cNvPr id="6" name="Text Placeholder 1"/>
          <p:cNvSpPr txBox="1">
            <a:spLocks/>
          </p:cNvSpPr>
          <p:nvPr/>
        </p:nvSpPr>
        <p:spPr>
          <a:xfrm>
            <a:off x="4343609" y="2181196"/>
            <a:ext cx="4955839" cy="169671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For the first layer (the background map), I make sure that I use, one of the following:</a:t>
            </a:r>
          </a:p>
          <a:p>
            <a:pPr lvl="1"/>
            <a:r>
              <a:rPr lang="en-GB" sz="2000" dirty="0"/>
              <a:t>make the non selectable, left click in view or don't include in autozoom, layer options.</a:t>
            </a:r>
          </a:p>
          <a:p>
            <a:r>
              <a:rPr lang="en-GB" sz="2400" dirty="0"/>
              <a:t>And as the expression I ignore any selections that are made.</a:t>
            </a:r>
            <a:endParaRPr lang="en-GB" sz="2400" dirty="0"/>
          </a:p>
          <a:p>
            <a:endParaRPr lang="en-GB" sz="2400" dirty="0"/>
          </a:p>
        </p:txBody>
      </p:sp>
    </p:spTree>
    <p:extLst>
      <p:ext uri="{BB962C8B-B14F-4D97-AF65-F5344CB8AC3E}">
        <p14:creationId xmlns:p14="http://schemas.microsoft.com/office/powerpoint/2010/main" val="38691631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43216" y="430275"/>
            <a:ext cx="1125489" cy="515984"/>
          </a:xfrm>
          <a:prstGeom prst="rect">
            <a:avLst/>
          </a:prstGeom>
        </p:spPr>
      </p:pic>
      <p:sp>
        <p:nvSpPr>
          <p:cNvPr id="7" name="Title 1"/>
          <p:cNvSpPr txBox="1">
            <a:spLocks/>
          </p:cNvSpPr>
          <p:nvPr/>
        </p:nvSpPr>
        <p:spPr>
          <a:xfrm>
            <a:off x="1322437" y="281503"/>
            <a:ext cx="12192000" cy="49244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Load –  Using it in a map</a:t>
            </a:r>
          </a:p>
        </p:txBody>
      </p:sp>
      <p:sp>
        <p:nvSpPr>
          <p:cNvPr id="6" name="Text Placeholder 1"/>
          <p:cNvSpPr txBox="1">
            <a:spLocks/>
          </p:cNvSpPr>
          <p:nvPr/>
        </p:nvSpPr>
        <p:spPr>
          <a:xfrm>
            <a:off x="4343609" y="2181196"/>
            <a:ext cx="4955839" cy="169671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For the second layer (the items to be </a:t>
            </a:r>
            <a:r>
              <a:rPr lang="en-GB" sz="2400" dirty="0" err="1"/>
              <a:t>overlayed</a:t>
            </a:r>
            <a:r>
              <a:rPr lang="en-GB" sz="2400" dirty="0"/>
              <a:t>), I also do the following:</a:t>
            </a:r>
          </a:p>
          <a:p>
            <a:pPr lvl="1"/>
            <a:r>
              <a:rPr lang="en-GB" sz="2000" dirty="0"/>
              <a:t>make the non selectable, left click in view or don't include in autozoom, layer options.</a:t>
            </a:r>
          </a:p>
          <a:p>
            <a:r>
              <a:rPr lang="en-GB" sz="2400" dirty="0"/>
              <a:t>I use a normal expression, but set the colour: </a:t>
            </a:r>
          </a:p>
          <a:p>
            <a:pPr lvl="1"/>
            <a:r>
              <a:rPr lang="en-GB" sz="2000" dirty="0"/>
              <a:t> </a:t>
            </a:r>
            <a:r>
              <a:rPr lang="en-GB" sz="1800" i="1" dirty="0"/>
              <a:t>if(Score='PASS', </a:t>
            </a:r>
            <a:r>
              <a:rPr lang="en-GB" sz="1800" i="1" dirty="0" err="1"/>
              <a:t>rgb</a:t>
            </a:r>
            <a:r>
              <a:rPr lang="en-GB" sz="1800" i="1" dirty="0"/>
              <a:t>(0,153,0), if(Score='FAIL', </a:t>
            </a:r>
            <a:r>
              <a:rPr lang="en-GB" sz="1800" i="1" dirty="0" err="1"/>
              <a:t>rgb</a:t>
            </a:r>
            <a:r>
              <a:rPr lang="en-GB" sz="1800" i="1" dirty="0"/>
              <a:t>(204,0,0), </a:t>
            </a:r>
            <a:r>
              <a:rPr lang="en-GB" sz="1800" i="1" dirty="0" err="1"/>
              <a:t>rgb</a:t>
            </a:r>
            <a:r>
              <a:rPr lang="en-GB" sz="1800" i="1" dirty="0"/>
              <a:t>(160,160,160)))</a:t>
            </a:r>
            <a:endParaRPr lang="en-GB" sz="1800" i="1" dirty="0"/>
          </a:p>
          <a:p>
            <a:endParaRPr lang="en-GB" sz="2400" dirty="0"/>
          </a:p>
        </p:txBody>
      </p:sp>
      <p:pic>
        <p:nvPicPr>
          <p:cNvPr id="3" name="Picture 2"/>
          <p:cNvPicPr>
            <a:picLocks noChangeAspect="1"/>
          </p:cNvPicPr>
          <p:nvPr/>
        </p:nvPicPr>
        <p:blipFill>
          <a:blip r:embed="rId3"/>
          <a:stretch>
            <a:fillRect/>
          </a:stretch>
        </p:blipFill>
        <p:spPr>
          <a:xfrm>
            <a:off x="1322437" y="1587336"/>
            <a:ext cx="1698323" cy="4581144"/>
          </a:xfrm>
          <a:prstGeom prst="rect">
            <a:avLst/>
          </a:prstGeom>
        </p:spPr>
      </p:pic>
    </p:spTree>
    <p:extLst>
      <p:ext uri="{BB962C8B-B14F-4D97-AF65-F5344CB8AC3E}">
        <p14:creationId xmlns:p14="http://schemas.microsoft.com/office/powerpoint/2010/main" val="2049691525"/>
      </p:ext>
    </p:extLst>
  </p:cSld>
  <p:clrMapOvr>
    <a:masterClrMapping/>
  </p:clrMapOvr>
</p:sld>
</file>

<file path=ppt/theme/theme1.xml><?xml version="1.0" encoding="utf-8"?>
<a:theme xmlns:a="http://schemas.openxmlformats.org/drawingml/2006/main" name="Qlik2016">
  <a:themeElements>
    <a:clrScheme name="Custom 2">
      <a:dk1>
        <a:srgbClr val="565656"/>
      </a:dk1>
      <a:lt1>
        <a:srgbClr val="FFFFFF"/>
      </a:lt1>
      <a:dk2>
        <a:srgbClr val="797979"/>
      </a:dk2>
      <a:lt2>
        <a:srgbClr val="FFFFFF"/>
      </a:lt2>
      <a:accent1>
        <a:srgbClr val="52A017"/>
      </a:accent1>
      <a:accent2>
        <a:srgbClr val="FEBD22"/>
      </a:accent2>
      <a:accent3>
        <a:srgbClr val="B8D108"/>
      </a:accent3>
      <a:accent4>
        <a:srgbClr val="F48518"/>
      </a:accent4>
      <a:accent5>
        <a:srgbClr val="3D7C20"/>
      </a:accent5>
      <a:accent6>
        <a:srgbClr val="FEBD22"/>
      </a:accent6>
      <a:hlink>
        <a:srgbClr val="0C66B6"/>
      </a:hlink>
      <a:folHlink>
        <a:srgbClr val="500A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2A017"/>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lik2016" id="{F2EEC6D1-DF0B-44C5-A9A2-5E437CE9819F}" vid="{C88AA8EA-758C-424E-8645-43FB14E513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Qlik2016</Template>
  <TotalTime>14654</TotalTime>
  <Words>4667</Words>
  <Application>Microsoft Office PowerPoint</Application>
  <PresentationFormat>Widescreen</PresentationFormat>
  <Paragraphs>380</Paragraphs>
  <Slides>95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95</vt:i4>
      </vt:variant>
    </vt:vector>
  </HeadingPairs>
  <TitlesOfParts>
    <vt:vector size="99" baseType="lpstr">
      <vt:lpstr>Arial</vt:lpstr>
      <vt:lpstr>Calibri</vt:lpstr>
      <vt:lpstr>Helvetica</vt:lpstr>
      <vt:lpstr>Qlik2016</vt:lpstr>
      <vt:lpstr>Qlik GeoAnalytics</vt:lpstr>
      <vt:lpstr>PowerPoint Presentation</vt:lpstr>
      <vt:lpstr>High performance, interactive mapping </vt:lpstr>
      <vt:lpstr>Gain insight into geospatial data</vt:lpstr>
      <vt:lpstr>Qlik GeoAnalytics Connector Operations</vt:lpstr>
      <vt:lpstr>Qlik GeoAnalytics Connector Operations</vt:lpstr>
      <vt:lpstr>Qlik GeoAnalytics Connector Operations</vt:lpstr>
      <vt:lpstr>Qlik GeoAnalytics Connector Operations</vt:lpstr>
      <vt:lpstr>Qlik GeoAnalytics Connector Operations</vt:lpstr>
      <vt:lpstr>Qlik GeoAnalytics Connector Operations</vt:lpstr>
      <vt:lpstr>Qlik GeoAnalytics Connector Operations</vt:lpstr>
      <vt:lpstr>Qlik GeoAnalytics Connector Datasets</vt:lpstr>
      <vt:lpstr>Qlik GeoAnalytics Connector Datasets</vt:lpstr>
      <vt:lpstr>PowerPoint Presentation</vt:lpstr>
      <vt:lpstr>Qlik GeoAnalytics</vt:lpstr>
      <vt:lpstr>Routes – Use Cases</vt:lpstr>
      <vt:lpstr>Routes – The data</vt:lpstr>
      <vt:lpstr>Routes – The Connector</vt:lpstr>
      <vt:lpstr>Routes – The Connector</vt:lpstr>
      <vt:lpstr>Routes – The Connector</vt:lpstr>
      <vt:lpstr>Routes – The Connector</vt:lpstr>
      <vt:lpstr>Routes – Showing the info on a map</vt:lpstr>
      <vt:lpstr>Routes – Showing the info on a map</vt:lpstr>
      <vt:lpstr>Routes – Showing the info on a map</vt:lpstr>
      <vt:lpstr>Qlik GeoAnalytics</vt:lpstr>
      <vt:lpstr>Closest - Use Cases</vt:lpstr>
      <vt:lpstr>Closest – The Data</vt:lpstr>
      <vt:lpstr>Closest – The Connector</vt:lpstr>
      <vt:lpstr>Closest – The Connector</vt:lpstr>
      <vt:lpstr>Closest – The Connector</vt:lpstr>
      <vt:lpstr>PowerPoint Presentation</vt:lpstr>
      <vt:lpstr>PowerPoint Presentation</vt:lpstr>
      <vt:lpstr>PowerPoint Presentation</vt:lpstr>
      <vt:lpstr>Qlik GeoAnalytics</vt:lpstr>
      <vt:lpstr>Dissolve - Use Cases</vt:lpstr>
      <vt:lpstr>Dissolve – The Data</vt:lpstr>
      <vt:lpstr>Dissolve – The data</vt:lpstr>
      <vt:lpstr>Dissolve – The Connector</vt:lpstr>
      <vt:lpstr>Dissolve – The Connector</vt:lpstr>
      <vt:lpstr>Dissolve – Displaying it on a map</vt:lpstr>
      <vt:lpstr>Qlik GeoAnalytics</vt:lpstr>
      <vt:lpstr>Travel Areas- Use Case</vt:lpstr>
      <vt:lpstr>Travel Areas- The Data</vt:lpstr>
      <vt:lpstr>PowerPoint Presentation</vt:lpstr>
      <vt:lpstr>PowerPoint Presentation</vt:lpstr>
      <vt:lpstr>PowerPoint Presentation</vt:lpstr>
      <vt:lpstr>PowerPoint Presentation</vt:lpstr>
      <vt:lpstr>Qlik GeoAnalytics</vt:lpstr>
      <vt:lpstr>Binning - Use Case</vt:lpstr>
      <vt:lpstr>Binning - The Data</vt:lpstr>
      <vt:lpstr>PowerPoint Presentation</vt:lpstr>
      <vt:lpstr>PowerPoint Presentation</vt:lpstr>
      <vt:lpstr>PowerPoint Presentation</vt:lpstr>
      <vt:lpstr>PowerPoint Presentation</vt:lpstr>
      <vt:lpstr>PowerPoint Presentation</vt:lpstr>
      <vt:lpstr>Qlik GeoAnalytics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Qlik GeoAnalytics</vt:lpstr>
      <vt:lpstr>PowerPoint Presentation</vt:lpstr>
      <vt:lpstr>Load – Shp file - The Data</vt:lpstr>
      <vt:lpstr>PowerPoint Presentation</vt:lpstr>
      <vt:lpstr>PowerPoint Presentation</vt:lpstr>
      <vt:lpstr>PowerPoint Presentation</vt:lpstr>
      <vt:lpstr>PowerPoint Presentation</vt:lpstr>
      <vt:lpstr>PowerPoint Presentation</vt:lpstr>
      <vt:lpstr>PowerPoint Presentation</vt:lpstr>
      <vt:lpstr>Qlik GeoAnalytics</vt:lpstr>
      <vt:lpstr>PowerPoint Presentation</vt:lpstr>
      <vt:lpstr>PowerPoint Presentation</vt:lpstr>
      <vt:lpstr>PowerPoint Presentation</vt:lpstr>
      <vt:lpstr>PowerPoint Presentation</vt:lpstr>
      <vt:lpstr>PowerPoint Presentation</vt:lpstr>
      <vt:lpstr>PowerPoint Presentation</vt:lpstr>
      <vt:lpstr>Qlik GeoAnalytics</vt:lpstr>
      <vt:lpstr>PowerPoint Presentation</vt:lpstr>
      <vt:lpstr>Load – dxf file (Cad) -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Distler</dc:creator>
  <cp:lastModifiedBy>Julie Main</cp:lastModifiedBy>
  <cp:revision>158</cp:revision>
  <dcterms:created xsi:type="dcterms:W3CDTF">2017-01-01T03:28:05Z</dcterms:created>
  <dcterms:modified xsi:type="dcterms:W3CDTF">2017-08-18T14:49:40Z</dcterms:modified>
</cp:coreProperties>
</file>